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321" r:id="rId2"/>
    <p:sldId id="342" r:id="rId3"/>
    <p:sldId id="300" r:id="rId4"/>
    <p:sldId id="339" r:id="rId5"/>
    <p:sldId id="340" r:id="rId6"/>
    <p:sldId id="298" r:id="rId7"/>
    <p:sldId id="299" r:id="rId8"/>
    <p:sldId id="335" r:id="rId9"/>
    <p:sldId id="292" r:id="rId10"/>
    <p:sldId id="293" r:id="rId11"/>
    <p:sldId id="324" r:id="rId12"/>
    <p:sldId id="328" r:id="rId13"/>
    <p:sldId id="341" r:id="rId14"/>
    <p:sldId id="337" r:id="rId15"/>
    <p:sldId id="331" r:id="rId16"/>
    <p:sldId id="271" r:id="rId17"/>
  </p:sldIdLst>
  <p:sldSz cx="10691813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88" userDrawn="1">
          <p15:clr>
            <a:srgbClr val="A4A3A4"/>
          </p15:clr>
        </p15:guide>
        <p15:guide id="3" pos="238" userDrawn="1">
          <p15:clr>
            <a:srgbClr val="A4A3A4"/>
          </p15:clr>
        </p15:guide>
        <p15:guide id="4" orient="horz" pos="42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392A"/>
    <a:srgbClr val="0F1417"/>
    <a:srgbClr val="F0F0F0"/>
    <a:srgbClr val="E5AE38"/>
    <a:srgbClr val="FC4F30"/>
    <a:srgbClr val="008FD5"/>
    <a:srgbClr val="CF6655"/>
    <a:srgbClr val="0070C0"/>
    <a:srgbClr val="081D58"/>
    <a:srgbClr val="FFFF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67" autoAdjust="0"/>
    <p:restoredTop sz="94660"/>
  </p:normalViewPr>
  <p:slideViewPr>
    <p:cSldViewPr snapToGrid="0">
      <p:cViewPr varScale="1">
        <p:scale>
          <a:sx n="81" d="100"/>
          <a:sy n="81" d="100"/>
        </p:scale>
        <p:origin x="192" y="36"/>
      </p:cViewPr>
      <p:guideLst>
        <p:guide pos="6588"/>
        <p:guide pos="238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2" d="100"/>
          <a:sy n="92" d="100"/>
        </p:scale>
        <p:origin x="329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081324AD-603A-3252-1DCF-FF2C4075460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849430E-CED2-8457-E00C-34CFB1CBD1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00C765-0FA5-45C6-96DD-0F445E50B44B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13D285-2906-E2CE-AA69-4C7A680E90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97B834F-C730-7BE0-0753-58B17D9164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ED48C0-12C5-4B91-A3DA-D8E6074B2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5747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6BE83-F42E-4A87-A419-985824A36F4B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023938" y="1143000"/>
            <a:ext cx="4810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E08E84-22B9-4763-88B4-7AF600546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8331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6477" y="1122363"/>
            <a:ext cx="8018860" cy="2387600"/>
          </a:xfrm>
        </p:spPr>
        <p:txBody>
          <a:bodyPr anchor="b"/>
          <a:lstStyle>
            <a:lvl1pPr algn="ctr">
              <a:defRPr sz="526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602038"/>
            <a:ext cx="8018860" cy="1655762"/>
          </a:xfrm>
        </p:spPr>
        <p:txBody>
          <a:bodyPr/>
          <a:lstStyle>
            <a:lvl1pPr marL="0" indent="0" algn="ctr">
              <a:buNone/>
              <a:defRPr sz="2105"/>
            </a:lvl1pPr>
            <a:lvl2pPr marL="400964" indent="0" algn="ctr">
              <a:buNone/>
              <a:defRPr sz="1754"/>
            </a:lvl2pPr>
            <a:lvl3pPr marL="801929" indent="0" algn="ctr">
              <a:buNone/>
              <a:defRPr sz="1579"/>
            </a:lvl3pPr>
            <a:lvl4pPr marL="1202893" indent="0" algn="ctr">
              <a:buNone/>
              <a:defRPr sz="1403"/>
            </a:lvl4pPr>
            <a:lvl5pPr marL="1603858" indent="0" algn="ctr">
              <a:buNone/>
              <a:defRPr sz="1403"/>
            </a:lvl5pPr>
            <a:lvl6pPr marL="2004822" indent="0" algn="ctr">
              <a:buNone/>
              <a:defRPr sz="1403"/>
            </a:lvl6pPr>
            <a:lvl7pPr marL="2405786" indent="0" algn="ctr">
              <a:buNone/>
              <a:defRPr sz="1403"/>
            </a:lvl7pPr>
            <a:lvl8pPr marL="2806751" indent="0" algn="ctr">
              <a:buNone/>
              <a:defRPr sz="1403"/>
            </a:lvl8pPr>
            <a:lvl9pPr marL="3207715" indent="0" algn="ctr">
              <a:buNone/>
              <a:defRPr sz="140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442DF-AC97-41B5-B2CC-EAE40BD455DA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43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E94C-0D5F-4DC7-BA09-71AD1738A81E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626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365125"/>
            <a:ext cx="2305422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2" y="365125"/>
            <a:ext cx="67826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055C6-FBC5-4716-A98C-BC5452E47C73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1196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B504-3D0C-472E-B036-2E8EF2841C6F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289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3" y="1709739"/>
            <a:ext cx="9221689" cy="2852737"/>
          </a:xfrm>
        </p:spPr>
        <p:txBody>
          <a:bodyPr anchor="b"/>
          <a:lstStyle>
            <a:lvl1pPr>
              <a:defRPr sz="526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3" y="4589464"/>
            <a:ext cx="9221689" cy="1500187"/>
          </a:xfrm>
        </p:spPr>
        <p:txBody>
          <a:bodyPr/>
          <a:lstStyle>
            <a:lvl1pPr marL="0" indent="0">
              <a:buNone/>
              <a:defRPr sz="2105">
                <a:solidFill>
                  <a:schemeClr val="tx1">
                    <a:tint val="75000"/>
                  </a:schemeClr>
                </a:solidFill>
              </a:defRPr>
            </a:lvl1pPr>
            <a:lvl2pPr marL="400964" indent="0">
              <a:buNone/>
              <a:defRPr sz="1754">
                <a:solidFill>
                  <a:schemeClr val="tx1">
                    <a:tint val="75000"/>
                  </a:schemeClr>
                </a:solidFill>
              </a:defRPr>
            </a:lvl2pPr>
            <a:lvl3pPr marL="801929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3pPr>
            <a:lvl4pPr marL="1202893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4pPr>
            <a:lvl5pPr marL="1603858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5pPr>
            <a:lvl6pPr marL="2004822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6pPr>
            <a:lvl7pPr marL="2405786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7pPr>
            <a:lvl8pPr marL="2806751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8pPr>
            <a:lvl9pPr marL="3207715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0BA19-DBDA-4552-A7FD-E6F60A36951A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21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1825625"/>
            <a:ext cx="4544021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1825625"/>
            <a:ext cx="4544021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3C587-0D0E-4253-B02B-7EA7074E616C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543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365126"/>
            <a:ext cx="9221689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5" y="1681163"/>
            <a:ext cx="4523138" cy="823912"/>
          </a:xfrm>
        </p:spPr>
        <p:txBody>
          <a:bodyPr anchor="b"/>
          <a:lstStyle>
            <a:lvl1pPr marL="0" indent="0">
              <a:buNone/>
              <a:defRPr sz="2105" b="1"/>
            </a:lvl1pPr>
            <a:lvl2pPr marL="400964" indent="0">
              <a:buNone/>
              <a:defRPr sz="1754" b="1"/>
            </a:lvl2pPr>
            <a:lvl3pPr marL="801929" indent="0">
              <a:buNone/>
              <a:defRPr sz="1579" b="1"/>
            </a:lvl3pPr>
            <a:lvl4pPr marL="1202893" indent="0">
              <a:buNone/>
              <a:defRPr sz="1403" b="1"/>
            </a:lvl4pPr>
            <a:lvl5pPr marL="1603858" indent="0">
              <a:buNone/>
              <a:defRPr sz="1403" b="1"/>
            </a:lvl5pPr>
            <a:lvl6pPr marL="2004822" indent="0">
              <a:buNone/>
              <a:defRPr sz="1403" b="1"/>
            </a:lvl6pPr>
            <a:lvl7pPr marL="2405786" indent="0">
              <a:buNone/>
              <a:defRPr sz="1403" b="1"/>
            </a:lvl7pPr>
            <a:lvl8pPr marL="2806751" indent="0">
              <a:buNone/>
              <a:defRPr sz="1403" b="1"/>
            </a:lvl8pPr>
            <a:lvl9pPr marL="3207715" indent="0">
              <a:buNone/>
              <a:defRPr sz="140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5" y="2505075"/>
            <a:ext cx="452313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0" y="1681163"/>
            <a:ext cx="4545413" cy="823912"/>
          </a:xfrm>
        </p:spPr>
        <p:txBody>
          <a:bodyPr anchor="b"/>
          <a:lstStyle>
            <a:lvl1pPr marL="0" indent="0">
              <a:buNone/>
              <a:defRPr sz="2105" b="1"/>
            </a:lvl1pPr>
            <a:lvl2pPr marL="400964" indent="0">
              <a:buNone/>
              <a:defRPr sz="1754" b="1"/>
            </a:lvl2pPr>
            <a:lvl3pPr marL="801929" indent="0">
              <a:buNone/>
              <a:defRPr sz="1579" b="1"/>
            </a:lvl3pPr>
            <a:lvl4pPr marL="1202893" indent="0">
              <a:buNone/>
              <a:defRPr sz="1403" b="1"/>
            </a:lvl4pPr>
            <a:lvl5pPr marL="1603858" indent="0">
              <a:buNone/>
              <a:defRPr sz="1403" b="1"/>
            </a:lvl5pPr>
            <a:lvl6pPr marL="2004822" indent="0">
              <a:buNone/>
              <a:defRPr sz="1403" b="1"/>
            </a:lvl6pPr>
            <a:lvl7pPr marL="2405786" indent="0">
              <a:buNone/>
              <a:defRPr sz="1403" b="1"/>
            </a:lvl7pPr>
            <a:lvl8pPr marL="2806751" indent="0">
              <a:buNone/>
              <a:defRPr sz="1403" b="1"/>
            </a:lvl8pPr>
            <a:lvl9pPr marL="3207715" indent="0">
              <a:buNone/>
              <a:defRPr sz="140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0" y="2505075"/>
            <a:ext cx="4545413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E9741-F508-4694-8FBD-A91C5B614C3E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7483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2B6AC-C78F-42FC-8540-5F2625AFEAED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5873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450B6-FAEB-4E94-9F21-A3CAFB392FF0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364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57200"/>
            <a:ext cx="3448388" cy="1600200"/>
          </a:xfrm>
        </p:spPr>
        <p:txBody>
          <a:bodyPr anchor="b"/>
          <a:lstStyle>
            <a:lvl1pPr>
              <a:defRPr sz="280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987426"/>
            <a:ext cx="5412730" cy="4873625"/>
          </a:xfrm>
        </p:spPr>
        <p:txBody>
          <a:bodyPr/>
          <a:lstStyle>
            <a:lvl1pPr>
              <a:defRPr sz="2806"/>
            </a:lvl1pPr>
            <a:lvl2pPr>
              <a:defRPr sz="2456"/>
            </a:lvl2pPr>
            <a:lvl3pPr>
              <a:defRPr sz="2105"/>
            </a:lvl3pPr>
            <a:lvl4pPr>
              <a:defRPr sz="1754"/>
            </a:lvl4pPr>
            <a:lvl5pPr>
              <a:defRPr sz="1754"/>
            </a:lvl5pPr>
            <a:lvl6pPr>
              <a:defRPr sz="1754"/>
            </a:lvl6pPr>
            <a:lvl7pPr>
              <a:defRPr sz="1754"/>
            </a:lvl7pPr>
            <a:lvl8pPr>
              <a:defRPr sz="1754"/>
            </a:lvl8pPr>
            <a:lvl9pPr>
              <a:defRPr sz="175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057400"/>
            <a:ext cx="3448388" cy="3811588"/>
          </a:xfrm>
        </p:spPr>
        <p:txBody>
          <a:bodyPr/>
          <a:lstStyle>
            <a:lvl1pPr marL="0" indent="0">
              <a:buNone/>
              <a:defRPr sz="1403"/>
            </a:lvl1pPr>
            <a:lvl2pPr marL="400964" indent="0">
              <a:buNone/>
              <a:defRPr sz="1228"/>
            </a:lvl2pPr>
            <a:lvl3pPr marL="801929" indent="0">
              <a:buNone/>
              <a:defRPr sz="1052"/>
            </a:lvl3pPr>
            <a:lvl4pPr marL="1202893" indent="0">
              <a:buNone/>
              <a:defRPr sz="877"/>
            </a:lvl4pPr>
            <a:lvl5pPr marL="1603858" indent="0">
              <a:buNone/>
              <a:defRPr sz="877"/>
            </a:lvl5pPr>
            <a:lvl6pPr marL="2004822" indent="0">
              <a:buNone/>
              <a:defRPr sz="877"/>
            </a:lvl6pPr>
            <a:lvl7pPr marL="2405786" indent="0">
              <a:buNone/>
              <a:defRPr sz="877"/>
            </a:lvl7pPr>
            <a:lvl8pPr marL="2806751" indent="0">
              <a:buNone/>
              <a:defRPr sz="877"/>
            </a:lvl8pPr>
            <a:lvl9pPr marL="3207715" indent="0">
              <a:buNone/>
              <a:defRPr sz="87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94D5C-411E-4741-B94D-29170720735E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209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57200"/>
            <a:ext cx="3448388" cy="1600200"/>
          </a:xfrm>
        </p:spPr>
        <p:txBody>
          <a:bodyPr anchor="b"/>
          <a:lstStyle>
            <a:lvl1pPr>
              <a:defRPr sz="280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987426"/>
            <a:ext cx="5412730" cy="4873625"/>
          </a:xfrm>
        </p:spPr>
        <p:txBody>
          <a:bodyPr anchor="t"/>
          <a:lstStyle>
            <a:lvl1pPr marL="0" indent="0">
              <a:buNone/>
              <a:defRPr sz="2806"/>
            </a:lvl1pPr>
            <a:lvl2pPr marL="400964" indent="0">
              <a:buNone/>
              <a:defRPr sz="2456"/>
            </a:lvl2pPr>
            <a:lvl3pPr marL="801929" indent="0">
              <a:buNone/>
              <a:defRPr sz="2105"/>
            </a:lvl3pPr>
            <a:lvl4pPr marL="1202893" indent="0">
              <a:buNone/>
              <a:defRPr sz="1754"/>
            </a:lvl4pPr>
            <a:lvl5pPr marL="1603858" indent="0">
              <a:buNone/>
              <a:defRPr sz="1754"/>
            </a:lvl5pPr>
            <a:lvl6pPr marL="2004822" indent="0">
              <a:buNone/>
              <a:defRPr sz="1754"/>
            </a:lvl6pPr>
            <a:lvl7pPr marL="2405786" indent="0">
              <a:buNone/>
              <a:defRPr sz="1754"/>
            </a:lvl7pPr>
            <a:lvl8pPr marL="2806751" indent="0">
              <a:buNone/>
              <a:defRPr sz="1754"/>
            </a:lvl8pPr>
            <a:lvl9pPr marL="3207715" indent="0">
              <a:buNone/>
              <a:defRPr sz="1754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057400"/>
            <a:ext cx="3448388" cy="3811588"/>
          </a:xfrm>
        </p:spPr>
        <p:txBody>
          <a:bodyPr/>
          <a:lstStyle>
            <a:lvl1pPr marL="0" indent="0">
              <a:buNone/>
              <a:defRPr sz="1403"/>
            </a:lvl1pPr>
            <a:lvl2pPr marL="400964" indent="0">
              <a:buNone/>
              <a:defRPr sz="1228"/>
            </a:lvl2pPr>
            <a:lvl3pPr marL="801929" indent="0">
              <a:buNone/>
              <a:defRPr sz="1052"/>
            </a:lvl3pPr>
            <a:lvl4pPr marL="1202893" indent="0">
              <a:buNone/>
              <a:defRPr sz="877"/>
            </a:lvl4pPr>
            <a:lvl5pPr marL="1603858" indent="0">
              <a:buNone/>
              <a:defRPr sz="877"/>
            </a:lvl5pPr>
            <a:lvl6pPr marL="2004822" indent="0">
              <a:buNone/>
              <a:defRPr sz="877"/>
            </a:lvl6pPr>
            <a:lvl7pPr marL="2405786" indent="0">
              <a:buNone/>
              <a:defRPr sz="877"/>
            </a:lvl7pPr>
            <a:lvl8pPr marL="2806751" indent="0">
              <a:buNone/>
              <a:defRPr sz="877"/>
            </a:lvl8pPr>
            <a:lvl9pPr marL="3207715" indent="0">
              <a:buNone/>
              <a:defRPr sz="87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ED36D-00F0-4BD0-8893-A47156DBA55C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521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365126"/>
            <a:ext cx="922168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1825625"/>
            <a:ext cx="922168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6356351"/>
            <a:ext cx="24056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CEBB8-1923-43B7-8F0C-544887425E5C}" type="datetime1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6356351"/>
            <a:ext cx="36084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6356351"/>
            <a:ext cx="24056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E8C28-DD93-4226-B80D-2A08B6309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9317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801929" rtl="0" eaLnBrk="1" latinLnBrk="1" hangingPunct="1">
        <a:lnSpc>
          <a:spcPct val="90000"/>
        </a:lnSpc>
        <a:spcBef>
          <a:spcPct val="0"/>
        </a:spcBef>
        <a:buNone/>
        <a:defRPr sz="38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0482" indent="-200482" algn="l" defTabSz="801929" rtl="0" eaLnBrk="1" latinLnBrk="1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2456" kern="1200">
          <a:solidFill>
            <a:schemeClr val="tx1"/>
          </a:solidFill>
          <a:latin typeface="+mn-lt"/>
          <a:ea typeface="+mn-ea"/>
          <a:cs typeface="+mn-cs"/>
        </a:defRPr>
      </a:lvl1pPr>
      <a:lvl2pPr marL="601447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2pPr>
      <a:lvl3pPr marL="1002411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754" kern="1200">
          <a:solidFill>
            <a:schemeClr val="tx1"/>
          </a:solidFill>
          <a:latin typeface="+mn-lt"/>
          <a:ea typeface="+mn-ea"/>
          <a:cs typeface="+mn-cs"/>
        </a:defRPr>
      </a:lvl3pPr>
      <a:lvl4pPr marL="1403375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4pPr>
      <a:lvl5pPr marL="1804340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5pPr>
      <a:lvl6pPr marL="2205304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6pPr>
      <a:lvl7pPr marL="2606269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7pPr>
      <a:lvl8pPr marL="3007233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8pPr>
      <a:lvl9pPr marL="3408197" indent="-200482" algn="l" defTabSz="801929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1pPr>
      <a:lvl2pPr marL="400964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2pPr>
      <a:lvl3pPr marL="801929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3pPr>
      <a:lvl4pPr marL="1202893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4pPr>
      <a:lvl5pPr marL="1603858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5pPr>
      <a:lvl6pPr marL="2004822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6pPr>
      <a:lvl7pPr marL="2405786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7pPr>
      <a:lvl8pPr marL="2806751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8pPr>
      <a:lvl9pPr marL="3207715" algn="l" defTabSz="801929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전자기기이(가) 표시된 사진&#10;&#10;자동 생성된 설명">
            <a:extLst>
              <a:ext uri="{FF2B5EF4-FFF2-40B4-BE49-F238E27FC236}">
                <a16:creationId xmlns:a16="http://schemas.microsoft.com/office/drawing/2014/main" id="{08057552-F2DE-D497-B9D3-35CAF28EA8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38"/>
          <a:stretch/>
        </p:blipFill>
        <p:spPr>
          <a:xfrm>
            <a:off x="-144855" y="3428999"/>
            <a:ext cx="11114461" cy="3582843"/>
          </a:xfrm>
          <a:prstGeom prst="rect">
            <a:avLst/>
          </a:prstGeom>
          <a:effectLst/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7534F2A-D9C0-2FA7-0E1B-37C4581A06DB}"/>
              </a:ext>
            </a:extLst>
          </p:cNvPr>
          <p:cNvSpPr/>
          <p:nvPr/>
        </p:nvSpPr>
        <p:spPr>
          <a:xfrm>
            <a:off x="-495759" y="-418641"/>
            <a:ext cx="11766014" cy="430759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B27A5AC-51C9-9EED-F75C-82ACA89B5DB5}"/>
              </a:ext>
            </a:extLst>
          </p:cNvPr>
          <p:cNvGrpSpPr/>
          <p:nvPr/>
        </p:nvGrpSpPr>
        <p:grpSpPr>
          <a:xfrm>
            <a:off x="1174153" y="2346440"/>
            <a:ext cx="8322003" cy="1894207"/>
            <a:chOff x="1200665" y="2213758"/>
            <a:chExt cx="8047921" cy="185291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7A80BB1-6BAA-C944-742A-E8DD40DC6172}"/>
                </a:ext>
              </a:extLst>
            </p:cNvPr>
            <p:cNvSpPr txBox="1"/>
            <p:nvPr/>
          </p:nvSpPr>
          <p:spPr>
            <a:xfrm>
              <a:off x="2966994" y="3515279"/>
              <a:ext cx="4938789" cy="5513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400" b="1" dirty="0">
                  <a:solidFill>
                    <a:schemeClr val="bg1">
                      <a:lumMod val="95000"/>
                    </a:schemeClr>
                  </a:solidFill>
                  <a:latin typeface="+mn-ea"/>
                  <a:cs typeface="Malgun Gothic"/>
                  <a:sym typeface="Malgun Gothic"/>
                </a:rPr>
                <a:t>AI-Bigdata </a:t>
              </a:r>
              <a:r>
                <a:rPr lang="ko-KR" altLang="en-US" sz="1400" b="1" dirty="0">
                  <a:solidFill>
                    <a:schemeClr val="bg1">
                      <a:lumMod val="95000"/>
                    </a:schemeClr>
                  </a:solidFill>
                  <a:latin typeface="+mn-ea"/>
                  <a:cs typeface="Malgun Gothic"/>
                  <a:sym typeface="Malgun Gothic"/>
                </a:rPr>
                <a:t>아카데미</a:t>
              </a:r>
              <a:br>
                <a:rPr lang="en-US" altLang="ko-KR" sz="1400" b="1" dirty="0">
                  <a:solidFill>
                    <a:schemeClr val="bg1">
                      <a:lumMod val="95000"/>
                    </a:schemeClr>
                  </a:solidFill>
                  <a:latin typeface="+mn-ea"/>
                  <a:cs typeface="Malgun Gothic"/>
                  <a:sym typeface="Malgun Gothic"/>
                </a:rPr>
              </a:br>
              <a:r>
                <a:rPr lang="ko-KR" altLang="en-US" sz="1400" b="1" dirty="0">
                  <a:solidFill>
                    <a:schemeClr val="bg1">
                      <a:lumMod val="95000"/>
                    </a:schemeClr>
                  </a:solidFill>
                  <a:latin typeface="+mn-ea"/>
                  <a:cs typeface="Malgun Gothic"/>
                  <a:sym typeface="Malgun Gothic"/>
                </a:rPr>
                <a:t>빅데이터 프로젝트</a:t>
              </a:r>
              <a:endParaRPr lang="ko-KR" altLang="en-US" sz="1400" b="1" i="0" u="none" strike="noStrike" cap="none" dirty="0">
                <a:solidFill>
                  <a:schemeClr val="bg1">
                    <a:lumMod val="95000"/>
                  </a:schemeClr>
                </a:solidFill>
                <a:latin typeface="+mn-ea"/>
                <a:cs typeface="Malgun Gothic"/>
                <a:sym typeface="Malgun Gothic"/>
              </a:endParaRPr>
            </a:p>
            <a:p>
              <a:pPr marL="150362" indent="-150362" algn="ctr">
                <a:buFont typeface="Arial" panose="020B0604020202020204" pitchFamily="34" charset="0"/>
                <a:buChar char="•"/>
              </a:pPr>
              <a:endParaRPr lang="en-US" altLang="ko-KR" sz="263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5C205B3-3C58-C59D-EE50-F95459A5E9AF}"/>
                </a:ext>
              </a:extLst>
            </p:cNvPr>
            <p:cNvSpPr txBox="1"/>
            <p:nvPr/>
          </p:nvSpPr>
          <p:spPr>
            <a:xfrm>
              <a:off x="1200665" y="2213758"/>
              <a:ext cx="8047921" cy="9935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3000" b="1" dirty="0">
                  <a:solidFill>
                    <a:schemeClr val="bg1"/>
                  </a:solidFill>
                  <a:latin typeface="+mj-ea"/>
                  <a:ea typeface="+mj-ea"/>
                </a:rPr>
                <a:t>반도체공정 </a:t>
              </a:r>
              <a:r>
                <a:rPr lang="ko-KR" altLang="en-US" sz="3000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+mj-ea"/>
                  <a:ea typeface="+mj-ea"/>
                </a:rPr>
                <a:t>운전조건 최적화 </a:t>
              </a:r>
              <a:r>
                <a:rPr lang="ko-KR" altLang="en-US" sz="3000" b="1" dirty="0">
                  <a:solidFill>
                    <a:schemeClr val="bg1"/>
                  </a:solidFill>
                  <a:latin typeface="+mj-ea"/>
                  <a:ea typeface="+mj-ea"/>
                </a:rPr>
                <a:t>및</a:t>
              </a:r>
              <a:endParaRPr lang="en-US" altLang="ko-KR" sz="3000" b="1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3000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+mj-ea"/>
                  <a:ea typeface="+mj-ea"/>
                </a:rPr>
                <a:t>실시간 모니터링 체계 구축</a:t>
              </a:r>
              <a:r>
                <a:rPr lang="ko-KR" altLang="en-US" sz="3000" b="1" dirty="0">
                  <a:solidFill>
                    <a:schemeClr val="bg1"/>
                  </a:solidFill>
                  <a:latin typeface="+mj-ea"/>
                  <a:ea typeface="+mj-ea"/>
                </a:rPr>
                <a:t>으로 </a:t>
              </a:r>
              <a:r>
                <a:rPr lang="ko-KR" altLang="en-US" sz="3000" b="1" dirty="0" err="1">
                  <a:solidFill>
                    <a:schemeClr val="bg1"/>
                  </a:solidFill>
                  <a:latin typeface="+mj-ea"/>
                  <a:ea typeface="+mj-ea"/>
                </a:rPr>
                <a:t>실수율</a:t>
              </a:r>
              <a:r>
                <a:rPr lang="ko-KR" altLang="en-US" sz="3000" b="1" dirty="0">
                  <a:solidFill>
                    <a:schemeClr val="bg1"/>
                  </a:solidFill>
                  <a:latin typeface="+mj-ea"/>
                  <a:ea typeface="+mj-ea"/>
                </a:rPr>
                <a:t> 향상</a:t>
              </a:r>
              <a:endParaRPr lang="en-US" altLang="ko-KR" sz="3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607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05.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분석결과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31A004F-9F43-4C10-01BF-BF33AF31B405}"/>
              </a:ext>
            </a:extLst>
          </p:cNvPr>
          <p:cNvSpPr txBox="1"/>
          <p:nvPr/>
        </p:nvSpPr>
        <p:spPr>
          <a:xfrm>
            <a:off x="326083" y="916842"/>
            <a:ext cx="1030048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실시간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운전조건에 따른 불량 발생 예측모델 개발</a:t>
            </a: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→ 성능이 가장 좋은 </a:t>
            </a:r>
            <a:r>
              <a:rPr lang="en-US" altLang="ko-KR" sz="1600" b="1" dirty="0">
                <a:solidFill>
                  <a:schemeClr val="accent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Gradient Boosting </a:t>
            </a:r>
            <a:r>
              <a:rPr lang="ko-KR" altLang="en-US" sz="1600" b="1" dirty="0">
                <a:solidFill>
                  <a:schemeClr val="accent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모델 </a:t>
            </a: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  <a:r>
              <a:rPr lang="en-US" altLang="ko-KR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(0.851)</a:t>
            </a: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600" b="1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468E565-020F-F775-7951-B51BE8CC8B9E}"/>
              </a:ext>
            </a:extLst>
          </p:cNvPr>
          <p:cNvGrpSpPr/>
          <p:nvPr/>
        </p:nvGrpSpPr>
        <p:grpSpPr>
          <a:xfrm>
            <a:off x="5419012" y="1379553"/>
            <a:ext cx="4968000" cy="5245755"/>
            <a:chOff x="5419012" y="1379553"/>
            <a:chExt cx="4968000" cy="5245755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7FA19DC9-35D4-7028-F836-E75828D7359C}"/>
                </a:ext>
              </a:extLst>
            </p:cNvPr>
            <p:cNvSpPr/>
            <p:nvPr/>
          </p:nvSpPr>
          <p:spPr>
            <a:xfrm>
              <a:off x="5419012" y="1379553"/>
              <a:ext cx="4968000" cy="5245755"/>
            </a:xfrm>
            <a:prstGeom prst="rect">
              <a:avLst/>
            </a:prstGeom>
            <a:no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EDF6A6D6-6DB1-EFAC-2831-87058FB5F594}"/>
                </a:ext>
              </a:extLst>
            </p:cNvPr>
            <p:cNvSpPr/>
            <p:nvPr/>
          </p:nvSpPr>
          <p:spPr>
            <a:xfrm>
              <a:off x="5419012" y="1386658"/>
              <a:ext cx="4968000" cy="396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b="1" dirty="0">
                  <a:solidFill>
                    <a:schemeClr val="bg1"/>
                  </a:solidFill>
                </a:rPr>
                <a:t>예측 </a:t>
              </a:r>
              <a:r>
                <a:rPr lang="ko-KR" altLang="en-US" sz="1500" b="1" dirty="0" err="1">
                  <a:solidFill>
                    <a:schemeClr val="bg1"/>
                  </a:solidFill>
                </a:rPr>
                <a:t>모델별</a:t>
              </a:r>
              <a:r>
                <a:rPr lang="ko-KR" altLang="en-US" sz="1500" b="1" dirty="0">
                  <a:solidFill>
                    <a:schemeClr val="bg1"/>
                  </a:solidFill>
                </a:rPr>
                <a:t> 성능평가</a:t>
              </a:r>
            </a:p>
          </p:txBody>
        </p:sp>
      </p:grpSp>
      <p:sp>
        <p:nvSpPr>
          <p:cNvPr id="160" name="TextBox 159">
            <a:extLst>
              <a:ext uri="{FF2B5EF4-FFF2-40B4-BE49-F238E27FC236}">
                <a16:creationId xmlns:a16="http://schemas.microsoft.com/office/drawing/2014/main" id="{72F511DB-41C2-2761-5093-689A04D8CBAD}"/>
              </a:ext>
            </a:extLst>
          </p:cNvPr>
          <p:cNvSpPr txBox="1"/>
          <p:nvPr/>
        </p:nvSpPr>
        <p:spPr>
          <a:xfrm>
            <a:off x="6328637" y="3690019"/>
            <a:ext cx="717447" cy="349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Random</a:t>
            </a:r>
          </a:p>
          <a:p>
            <a:pPr algn="ctr"/>
            <a:r>
              <a:rPr lang="en-US" altLang="ko-KR" sz="1000" dirty="0"/>
              <a:t>Forest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CB7D9F2E-C1F5-1E3D-FBDE-00DE4B5FB27C}"/>
              </a:ext>
            </a:extLst>
          </p:cNvPr>
          <p:cNvSpPr txBox="1"/>
          <p:nvPr/>
        </p:nvSpPr>
        <p:spPr>
          <a:xfrm>
            <a:off x="5684614" y="3690019"/>
            <a:ext cx="717447" cy="349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Decision</a:t>
            </a:r>
          </a:p>
          <a:p>
            <a:pPr algn="ctr"/>
            <a:r>
              <a:rPr lang="en-US" altLang="ko-KR" sz="1000" dirty="0"/>
              <a:t>Tree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551D3DD-4304-C9FC-F02C-1E5CBF01BA94}"/>
              </a:ext>
            </a:extLst>
          </p:cNvPr>
          <p:cNvSpPr txBox="1"/>
          <p:nvPr/>
        </p:nvSpPr>
        <p:spPr>
          <a:xfrm>
            <a:off x="6972660" y="3690019"/>
            <a:ext cx="717447" cy="349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Gradient</a:t>
            </a:r>
          </a:p>
          <a:p>
            <a:pPr algn="ctr"/>
            <a:r>
              <a:rPr lang="en-US" altLang="ko-KR" sz="1000" dirty="0"/>
              <a:t>Boosting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E2DC4E94-1703-2539-D74A-4C5C560822E2}"/>
              </a:ext>
            </a:extLst>
          </p:cNvPr>
          <p:cNvSpPr txBox="1"/>
          <p:nvPr/>
        </p:nvSpPr>
        <p:spPr>
          <a:xfrm>
            <a:off x="7616683" y="3717178"/>
            <a:ext cx="717447" cy="21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err="1"/>
              <a:t>XGBoost</a:t>
            </a:r>
            <a:endParaRPr lang="en-US" altLang="ko-KR" sz="1000" dirty="0"/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3B027328-17A4-45FE-C517-9693EE5DC350}"/>
              </a:ext>
            </a:extLst>
          </p:cNvPr>
          <p:cNvSpPr txBox="1"/>
          <p:nvPr/>
        </p:nvSpPr>
        <p:spPr>
          <a:xfrm>
            <a:off x="8260706" y="3717178"/>
            <a:ext cx="717447" cy="21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SVM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9A60B23B-668A-623E-F329-F22E03E85250}"/>
              </a:ext>
            </a:extLst>
          </p:cNvPr>
          <p:cNvSpPr txBox="1"/>
          <p:nvPr/>
        </p:nvSpPr>
        <p:spPr>
          <a:xfrm>
            <a:off x="8904729" y="3717178"/>
            <a:ext cx="717447" cy="21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MLP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18B24A7A-295F-AEB4-2729-0F85DC81DE6B}"/>
              </a:ext>
            </a:extLst>
          </p:cNvPr>
          <p:cNvSpPr txBox="1"/>
          <p:nvPr/>
        </p:nvSpPr>
        <p:spPr>
          <a:xfrm>
            <a:off x="9548750" y="3717178"/>
            <a:ext cx="572661" cy="21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KNN</a:t>
            </a:r>
          </a:p>
        </p:txBody>
      </p:sp>
      <p:graphicFrame>
        <p:nvGraphicFramePr>
          <p:cNvPr id="33" name="표 33">
            <a:extLst>
              <a:ext uri="{FF2B5EF4-FFF2-40B4-BE49-F238E27FC236}">
                <a16:creationId xmlns:a16="http://schemas.microsoft.com/office/drawing/2014/main" id="{DF60235F-FE2B-7436-9605-6232BB3BD7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48913"/>
              </p:ext>
            </p:extLst>
          </p:nvPr>
        </p:nvGraphicFramePr>
        <p:xfrm>
          <a:off x="5499318" y="4473602"/>
          <a:ext cx="4807389" cy="2072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3454">
                  <a:extLst>
                    <a:ext uri="{9D8B030D-6E8A-4147-A177-3AD203B41FA5}">
                      <a16:colId xmlns:a16="http://schemas.microsoft.com/office/drawing/2014/main" val="2281354203"/>
                    </a:ext>
                  </a:extLst>
                </a:gridCol>
                <a:gridCol w="1252011">
                  <a:extLst>
                    <a:ext uri="{9D8B030D-6E8A-4147-A177-3AD203B41FA5}">
                      <a16:colId xmlns:a16="http://schemas.microsoft.com/office/drawing/2014/main" val="761730060"/>
                    </a:ext>
                  </a:extLst>
                </a:gridCol>
                <a:gridCol w="1135962">
                  <a:extLst>
                    <a:ext uri="{9D8B030D-6E8A-4147-A177-3AD203B41FA5}">
                      <a16:colId xmlns:a16="http://schemas.microsoft.com/office/drawing/2014/main" val="744312467"/>
                    </a:ext>
                  </a:extLst>
                </a:gridCol>
                <a:gridCol w="1135962">
                  <a:extLst>
                    <a:ext uri="{9D8B030D-6E8A-4147-A177-3AD203B41FA5}">
                      <a16:colId xmlns:a16="http://schemas.microsoft.com/office/drawing/2014/main" val="1249740444"/>
                    </a:ext>
                  </a:extLst>
                </a:gridCol>
              </a:tblGrid>
              <a:tr h="208881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Train_Accuracy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Test_Accuracy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F1_score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975014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Decision Tree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0.949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0.945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0.216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5346735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RandomForest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0.983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0.955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0.576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96794453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GradientBoosting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1.000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0.976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0.851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2526141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XGBoost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1.000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0.970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0.773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0469458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SVM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0.992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0.955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0.667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849889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MLP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0.923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0.922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0.160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0127002"/>
                  </a:ext>
                </a:extLst>
              </a:tr>
              <a:tr h="208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KNN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1.000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0.967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0.494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37557530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E445CDB2-8EA8-9610-1192-C85290EBEDE0}"/>
              </a:ext>
            </a:extLst>
          </p:cNvPr>
          <p:cNvGrpSpPr/>
          <p:nvPr/>
        </p:nvGrpSpPr>
        <p:grpSpPr>
          <a:xfrm>
            <a:off x="6335743" y="4162002"/>
            <a:ext cx="3134539" cy="245655"/>
            <a:chOff x="1221531" y="4144352"/>
            <a:chExt cx="3134539" cy="245655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44CF60AA-59AD-07B9-319A-A3CA5553D15F}"/>
                </a:ext>
              </a:extLst>
            </p:cNvPr>
            <p:cNvSpPr/>
            <p:nvPr/>
          </p:nvSpPr>
          <p:spPr>
            <a:xfrm>
              <a:off x="2436739" y="4212653"/>
              <a:ext cx="130437" cy="106095"/>
            </a:xfrm>
            <a:prstGeom prst="rect">
              <a:avLst/>
            </a:prstGeom>
            <a:solidFill>
              <a:srgbClr val="FC4F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27339155-F443-FEF4-06B6-67850ED93AE7}"/>
                </a:ext>
              </a:extLst>
            </p:cNvPr>
            <p:cNvSpPr/>
            <p:nvPr/>
          </p:nvSpPr>
          <p:spPr>
            <a:xfrm>
              <a:off x="1262996" y="4212653"/>
              <a:ext cx="130437" cy="109099"/>
            </a:xfrm>
            <a:prstGeom prst="rect">
              <a:avLst/>
            </a:prstGeom>
            <a:solidFill>
              <a:srgbClr val="008F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38C449C5-C329-5F43-6B35-3555425361C4}"/>
                </a:ext>
              </a:extLst>
            </p:cNvPr>
            <p:cNvSpPr/>
            <p:nvPr/>
          </p:nvSpPr>
          <p:spPr>
            <a:xfrm>
              <a:off x="3578690" y="4212653"/>
              <a:ext cx="130437" cy="106095"/>
            </a:xfrm>
            <a:prstGeom prst="rect">
              <a:avLst/>
            </a:prstGeom>
            <a:solidFill>
              <a:srgbClr val="E5AE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299D21C0-1285-B248-4D08-CCAE6289C07D}"/>
                </a:ext>
              </a:extLst>
            </p:cNvPr>
            <p:cNvSpPr txBox="1"/>
            <p:nvPr/>
          </p:nvSpPr>
          <p:spPr>
            <a:xfrm>
              <a:off x="1359305" y="4144352"/>
              <a:ext cx="1011515" cy="242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ko-KR" sz="900" dirty="0" err="1"/>
                <a:t>Train_Accuracy</a:t>
              </a:r>
              <a:endParaRPr lang="en-US" altLang="ko-KR" sz="900" dirty="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C2B05DC-0DD0-6E79-24C9-8E9033A07240}"/>
                </a:ext>
              </a:extLst>
            </p:cNvPr>
            <p:cNvSpPr/>
            <p:nvPr/>
          </p:nvSpPr>
          <p:spPr>
            <a:xfrm>
              <a:off x="1221531" y="4147312"/>
              <a:ext cx="3130128" cy="242695"/>
            </a:xfrm>
            <a:prstGeom prst="rect">
              <a:avLst/>
            </a:prstGeom>
            <a:noFill/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D4FD9D96-334D-0F07-5C52-DB4C1FA7C1D9}"/>
                </a:ext>
              </a:extLst>
            </p:cNvPr>
            <p:cNvSpPr txBox="1"/>
            <p:nvPr/>
          </p:nvSpPr>
          <p:spPr>
            <a:xfrm>
              <a:off x="2532613" y="4144352"/>
              <a:ext cx="984405" cy="242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ko-KR" sz="900" dirty="0" err="1"/>
                <a:t>Test_Accuracy</a:t>
              </a:r>
              <a:endParaRPr lang="en-US" altLang="ko-KR" sz="900" dirty="0"/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25F55FCB-DCE3-434E-64B5-D34836657F54}"/>
                </a:ext>
              </a:extLst>
            </p:cNvPr>
            <p:cNvSpPr txBox="1"/>
            <p:nvPr/>
          </p:nvSpPr>
          <p:spPr>
            <a:xfrm>
              <a:off x="3674925" y="4145083"/>
              <a:ext cx="681145" cy="242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ko-KR" sz="900" dirty="0"/>
                <a:t>F1-score</a:t>
              </a:r>
            </a:p>
          </p:txBody>
        </p:sp>
      </p:grpSp>
      <p:sp>
        <p:nvSpPr>
          <p:cNvPr id="205" name="직사각형 204">
            <a:extLst>
              <a:ext uri="{FF2B5EF4-FFF2-40B4-BE49-F238E27FC236}">
                <a16:creationId xmlns:a16="http://schemas.microsoft.com/office/drawing/2014/main" id="{1876A526-DE6E-A2F6-1A46-7E9F7DE4E761}"/>
              </a:ext>
            </a:extLst>
          </p:cNvPr>
          <p:cNvSpPr/>
          <p:nvPr/>
        </p:nvSpPr>
        <p:spPr>
          <a:xfrm>
            <a:off x="5499317" y="5247375"/>
            <a:ext cx="4807389" cy="267563"/>
          </a:xfrm>
          <a:prstGeom prst="rect">
            <a:avLst/>
          </a:prstGeom>
          <a:noFill/>
          <a:ln w="19050">
            <a:solidFill>
              <a:srgbClr val="C43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2240660-AFEA-B4FA-F44E-652A9FF410FF}"/>
              </a:ext>
            </a:extLst>
          </p:cNvPr>
          <p:cNvSpPr txBox="1"/>
          <p:nvPr/>
        </p:nvSpPr>
        <p:spPr>
          <a:xfrm>
            <a:off x="5523696" y="7075449"/>
            <a:ext cx="4758631" cy="619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lnSpc>
                <a:spcPct val="150000"/>
              </a:lnSpc>
              <a:spcBef>
                <a:spcPts val="526"/>
              </a:spcBef>
              <a:buFont typeface="Wingdings" panose="05000000000000000000" pitchFamily="2" charset="2"/>
              <a:buChar char="§"/>
            </a:pP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비율적으로 </a:t>
            </a:r>
            <a:r>
              <a:rPr lang="ko-KR" altLang="en-US" sz="1200" dirty="0" err="1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봤을때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0.153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가장 큰 비율이기 때문에 절반을 잡아서 </a:t>
            </a:r>
            <a:r>
              <a:rPr lang="ko-KR" altLang="en-US" sz="1200" dirty="0" err="1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했따거나</a:t>
            </a:r>
            <a:r>
              <a:rPr lang="en-US" altLang="ko-KR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.. 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왜 </a:t>
            </a:r>
            <a:r>
              <a:rPr lang="en-US" altLang="ko-KR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개인지</a:t>
            </a:r>
            <a:r>
              <a:rPr lang="en-US" altLang="ko-KR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lang="en-US" altLang="ko-KR" sz="1200" b="1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63F7E10-0D07-0CE1-E1CF-30F112FA1864}"/>
              </a:ext>
            </a:extLst>
          </p:cNvPr>
          <p:cNvSpPr txBox="1"/>
          <p:nvPr/>
        </p:nvSpPr>
        <p:spPr>
          <a:xfrm>
            <a:off x="407279" y="7075449"/>
            <a:ext cx="4758631" cy="68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lnSpc>
                <a:spcPct val="150000"/>
              </a:lnSpc>
              <a:spcBef>
                <a:spcPts val="526"/>
              </a:spcBef>
              <a:buFont typeface="Wingdings" panose="05000000000000000000" pitchFamily="2" charset="2"/>
              <a:buChar char="§"/>
            </a:pP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F1_score = 0.73 </a:t>
            </a:r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인데 현업에 사용 가능한지</a:t>
            </a: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</a:p>
          <a:p>
            <a:pPr>
              <a:lnSpc>
                <a:spcPct val="150000"/>
              </a:lnSpc>
              <a:spcBef>
                <a:spcPts val="526"/>
              </a:spcBef>
            </a:pP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메시지 전달에서 수정이 필요할 것 같다</a:t>
            </a:r>
            <a:endParaRPr lang="en-US" altLang="ko-KR" sz="1200" b="1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254B6A1-5D0B-80F2-4E84-5807304D6F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4614" y="1843525"/>
            <a:ext cx="4477136" cy="190344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74C5561-8C98-05D5-A9C2-034899BBECFC}"/>
              </a:ext>
            </a:extLst>
          </p:cNvPr>
          <p:cNvSpPr/>
          <p:nvPr/>
        </p:nvSpPr>
        <p:spPr>
          <a:xfrm>
            <a:off x="5920662" y="3654930"/>
            <a:ext cx="4083050" cy="83941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E199EFD-7DFE-60C5-364B-AB4BF7C415AD}"/>
              </a:ext>
            </a:extLst>
          </p:cNvPr>
          <p:cNvSpPr/>
          <p:nvPr/>
        </p:nvSpPr>
        <p:spPr>
          <a:xfrm>
            <a:off x="5677788" y="1926805"/>
            <a:ext cx="155743" cy="178929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40EDB66-0055-225E-738E-3E25515A5E21}"/>
              </a:ext>
            </a:extLst>
          </p:cNvPr>
          <p:cNvSpPr/>
          <p:nvPr/>
        </p:nvSpPr>
        <p:spPr>
          <a:xfrm>
            <a:off x="7009187" y="1880810"/>
            <a:ext cx="652568" cy="2222446"/>
          </a:xfrm>
          <a:prstGeom prst="rect">
            <a:avLst/>
          </a:prstGeom>
          <a:noFill/>
          <a:ln w="28575">
            <a:solidFill>
              <a:srgbClr val="C43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36A2EFD3-B338-6278-FA0A-442EBB3F538A}"/>
              </a:ext>
            </a:extLst>
          </p:cNvPr>
          <p:cNvSpPr/>
          <p:nvPr/>
        </p:nvSpPr>
        <p:spPr>
          <a:xfrm>
            <a:off x="355349" y="4141567"/>
            <a:ext cx="4932414" cy="3708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  <a:latin typeface="+mj-ea"/>
                <a:ea typeface="+mj-ea"/>
              </a:rPr>
              <a:t>범주형 변수</a:t>
            </a:r>
          </a:p>
        </p:txBody>
      </p:sp>
      <p:grpSp>
        <p:nvGrpSpPr>
          <p:cNvPr id="168" name="그룹 167">
            <a:extLst>
              <a:ext uri="{FF2B5EF4-FFF2-40B4-BE49-F238E27FC236}">
                <a16:creationId xmlns:a16="http://schemas.microsoft.com/office/drawing/2014/main" id="{BBD82A43-E80A-0A5B-BEE5-CE32F4F3A086}"/>
              </a:ext>
            </a:extLst>
          </p:cNvPr>
          <p:cNvGrpSpPr/>
          <p:nvPr/>
        </p:nvGrpSpPr>
        <p:grpSpPr>
          <a:xfrm>
            <a:off x="1244397" y="4477694"/>
            <a:ext cx="3154319" cy="838245"/>
            <a:chOff x="6008504" y="4418229"/>
            <a:chExt cx="3154319" cy="838245"/>
          </a:xfrm>
        </p:grpSpPr>
        <p:sp>
          <p:nvSpPr>
            <p:cNvPr id="169" name="직사각형 168">
              <a:extLst>
                <a:ext uri="{FF2B5EF4-FFF2-40B4-BE49-F238E27FC236}">
                  <a16:creationId xmlns:a16="http://schemas.microsoft.com/office/drawing/2014/main" id="{0D255EA8-F30D-4C01-4D6A-55B8EF4A62F6}"/>
                </a:ext>
              </a:extLst>
            </p:cNvPr>
            <p:cNvSpPr/>
            <p:nvPr/>
          </p:nvSpPr>
          <p:spPr>
            <a:xfrm>
              <a:off x="6460364" y="4538322"/>
              <a:ext cx="2304000" cy="147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70" name="그룹 169">
              <a:extLst>
                <a:ext uri="{FF2B5EF4-FFF2-40B4-BE49-F238E27FC236}">
                  <a16:creationId xmlns:a16="http://schemas.microsoft.com/office/drawing/2014/main" id="{D5448EE8-657B-6678-094E-626B4C11E1F3}"/>
                </a:ext>
              </a:extLst>
            </p:cNvPr>
            <p:cNvGrpSpPr/>
            <p:nvPr/>
          </p:nvGrpSpPr>
          <p:grpSpPr>
            <a:xfrm>
              <a:off x="6008504" y="4418229"/>
              <a:ext cx="3154319" cy="838245"/>
              <a:chOff x="6008504" y="4418229"/>
              <a:chExt cx="3154319" cy="838245"/>
            </a:xfrm>
          </p:grpSpPr>
          <p:grpSp>
            <p:nvGrpSpPr>
              <p:cNvPr id="171" name="그룹 170">
                <a:extLst>
                  <a:ext uri="{FF2B5EF4-FFF2-40B4-BE49-F238E27FC236}">
                    <a16:creationId xmlns:a16="http://schemas.microsoft.com/office/drawing/2014/main" id="{9295440E-9D8D-7B1A-5DD0-B6456A25A03F}"/>
                  </a:ext>
                </a:extLst>
              </p:cNvPr>
              <p:cNvGrpSpPr/>
              <p:nvPr/>
            </p:nvGrpSpPr>
            <p:grpSpPr>
              <a:xfrm>
                <a:off x="6008504" y="4685922"/>
                <a:ext cx="3136076" cy="570552"/>
                <a:chOff x="878677" y="4647432"/>
                <a:chExt cx="3136076" cy="570552"/>
              </a:xfrm>
            </p:grpSpPr>
            <p:sp>
              <p:nvSpPr>
                <p:cNvPr id="174" name="직사각형 173">
                  <a:extLst>
                    <a:ext uri="{FF2B5EF4-FFF2-40B4-BE49-F238E27FC236}">
                      <a16:creationId xmlns:a16="http://schemas.microsoft.com/office/drawing/2014/main" id="{75F4A2F8-D6C7-D501-432F-206EA9A6B332}"/>
                    </a:ext>
                  </a:extLst>
                </p:cNvPr>
                <p:cNvSpPr/>
                <p:nvPr/>
              </p:nvSpPr>
              <p:spPr>
                <a:xfrm>
                  <a:off x="1836562" y="4767231"/>
                  <a:ext cx="1224000" cy="1476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5" name="직사각형 174">
                  <a:extLst>
                    <a:ext uri="{FF2B5EF4-FFF2-40B4-BE49-F238E27FC236}">
                      <a16:creationId xmlns:a16="http://schemas.microsoft.com/office/drawing/2014/main" id="{26C3B851-9D30-C649-252E-82286302EF06}"/>
                    </a:ext>
                  </a:extLst>
                </p:cNvPr>
                <p:cNvSpPr/>
                <p:nvPr/>
              </p:nvSpPr>
              <p:spPr>
                <a:xfrm>
                  <a:off x="878677" y="4647432"/>
                  <a:ext cx="3136076" cy="570552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>
                    <a:spcBef>
                      <a:spcPts val="526"/>
                    </a:spcBef>
                  </a:pPr>
                  <a:r>
                    <a:rPr lang="en-US" altLang="ko-KR" sz="1300" b="1" dirty="0">
                      <a:solidFill>
                        <a:schemeClr val="tx1"/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2. </a:t>
                  </a:r>
                  <a:r>
                    <a:rPr lang="ko-KR" altLang="en-US" sz="1300" b="1" dirty="0" err="1">
                      <a:solidFill>
                        <a:schemeClr val="tx1"/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카이제곱</a:t>
                  </a:r>
                  <a:r>
                    <a:rPr lang="ko-KR" altLang="en-US" sz="1300" b="1" dirty="0">
                      <a:solidFill>
                        <a:schemeClr val="tx1"/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 검정</a:t>
                  </a:r>
                  <a:endParaRPr lang="en-US" altLang="ko-KR" sz="1300" b="1" dirty="0">
                    <a:solidFill>
                      <a:schemeClr val="tx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endParaRPr>
                </a:p>
              </p:txBody>
            </p:sp>
          </p:grpSp>
          <p:sp>
            <p:nvSpPr>
              <p:cNvPr id="172" name="직사각형 171">
                <a:extLst>
                  <a:ext uri="{FF2B5EF4-FFF2-40B4-BE49-F238E27FC236}">
                    <a16:creationId xmlns:a16="http://schemas.microsoft.com/office/drawing/2014/main" id="{5FB11DEB-4EF9-570C-5787-206B2CF2E455}"/>
                  </a:ext>
                </a:extLst>
              </p:cNvPr>
              <p:cNvSpPr/>
              <p:nvPr/>
            </p:nvSpPr>
            <p:spPr>
              <a:xfrm>
                <a:off x="6026747" y="4418229"/>
                <a:ext cx="3136076" cy="325334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spcBef>
                    <a:spcPts val="526"/>
                  </a:spcBef>
                </a:pPr>
                <a:r>
                  <a:rPr lang="en-US" altLang="ko-KR" sz="1300" b="1">
                    <a:solidFill>
                      <a:schemeClr val="tx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1. </a:t>
                </a:r>
                <a:r>
                  <a:rPr lang="en-US" altLang="ko-KR" sz="1300" b="1" dirty="0">
                    <a:solidFill>
                      <a:schemeClr val="tx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Heatmap</a:t>
                </a:r>
                <a:r>
                  <a:rPr lang="ko-KR" altLang="en-US" sz="1300" b="1" dirty="0">
                    <a:solidFill>
                      <a:schemeClr val="tx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을 통한 비교시각화</a:t>
                </a:r>
              </a:p>
            </p:txBody>
          </p:sp>
        </p:grpSp>
      </p:grp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1F11A6EA-335A-E981-77BA-ED284DDE48AF}"/>
              </a:ext>
            </a:extLst>
          </p:cNvPr>
          <p:cNvGrpSpPr/>
          <p:nvPr/>
        </p:nvGrpSpPr>
        <p:grpSpPr>
          <a:xfrm>
            <a:off x="386239" y="5152056"/>
            <a:ext cx="2092269" cy="972101"/>
            <a:chOff x="5489907" y="4819940"/>
            <a:chExt cx="2138482" cy="1976178"/>
          </a:xfrm>
        </p:grpSpPr>
        <p:pic>
          <p:nvPicPr>
            <p:cNvPr id="177" name="Picture 8">
              <a:extLst>
                <a:ext uri="{FF2B5EF4-FFF2-40B4-BE49-F238E27FC236}">
                  <a16:creationId xmlns:a16="http://schemas.microsoft.com/office/drawing/2014/main" id="{C913DAB8-D5E7-3177-D910-160E3B2014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9908" y="4819940"/>
              <a:ext cx="2138481" cy="1774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8" name="직사각형 177">
              <a:extLst>
                <a:ext uri="{FF2B5EF4-FFF2-40B4-BE49-F238E27FC236}">
                  <a16:creationId xmlns:a16="http://schemas.microsoft.com/office/drawing/2014/main" id="{EF79FEBE-11CA-5CBF-705B-DC0F5509CF81}"/>
                </a:ext>
              </a:extLst>
            </p:cNvPr>
            <p:cNvSpPr/>
            <p:nvPr/>
          </p:nvSpPr>
          <p:spPr>
            <a:xfrm>
              <a:off x="5508309" y="4999761"/>
              <a:ext cx="155243" cy="49230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id="{EC5B4ADC-71FA-D9B9-C852-F9C0F8199F2D}"/>
                </a:ext>
              </a:extLst>
            </p:cNvPr>
            <p:cNvSpPr/>
            <p:nvPr/>
          </p:nvSpPr>
          <p:spPr>
            <a:xfrm>
              <a:off x="5489907" y="6472651"/>
              <a:ext cx="2138481" cy="176841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000" dirty="0">
                <a:solidFill>
                  <a:schemeClr val="tx1"/>
                </a:solidFill>
              </a:endParaRPr>
            </a:p>
          </p:txBody>
        </p:sp>
        <p:sp>
          <p:nvSpPr>
            <p:cNvPr id="182" name="직사각형 181">
              <a:extLst>
                <a:ext uri="{FF2B5EF4-FFF2-40B4-BE49-F238E27FC236}">
                  <a16:creationId xmlns:a16="http://schemas.microsoft.com/office/drawing/2014/main" id="{FBFE9C9F-4A84-7DA2-452F-B0FC1226B3B9}"/>
                </a:ext>
              </a:extLst>
            </p:cNvPr>
            <p:cNvSpPr/>
            <p:nvPr/>
          </p:nvSpPr>
          <p:spPr>
            <a:xfrm>
              <a:off x="5508309" y="5810120"/>
              <a:ext cx="155243" cy="49230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83" name="직사각형 182">
              <a:extLst>
                <a:ext uri="{FF2B5EF4-FFF2-40B4-BE49-F238E27FC236}">
                  <a16:creationId xmlns:a16="http://schemas.microsoft.com/office/drawing/2014/main" id="{2A61199B-C49E-C55F-85FF-AF56D9C7CDDC}"/>
                </a:ext>
              </a:extLst>
            </p:cNvPr>
            <p:cNvSpPr/>
            <p:nvPr/>
          </p:nvSpPr>
          <p:spPr>
            <a:xfrm>
              <a:off x="5680433" y="5670660"/>
              <a:ext cx="823780" cy="786147"/>
            </a:xfrm>
            <a:prstGeom prst="rect">
              <a:avLst/>
            </a:prstGeom>
            <a:solidFill>
              <a:srgbClr val="F4FB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92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직사각형 183">
              <a:extLst>
                <a:ext uri="{FF2B5EF4-FFF2-40B4-BE49-F238E27FC236}">
                  <a16:creationId xmlns:a16="http://schemas.microsoft.com/office/drawing/2014/main" id="{EFEF7E97-0E77-DD77-5BE0-610C22196E4E}"/>
                </a:ext>
              </a:extLst>
            </p:cNvPr>
            <p:cNvSpPr/>
            <p:nvPr/>
          </p:nvSpPr>
          <p:spPr>
            <a:xfrm>
              <a:off x="6513351" y="4868672"/>
              <a:ext cx="823780" cy="786147"/>
            </a:xfrm>
            <a:prstGeom prst="rect">
              <a:avLst/>
            </a:prstGeom>
            <a:solidFill>
              <a:srgbClr val="225E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662</a:t>
              </a:r>
              <a:endParaRPr lang="ko-KR" altLang="en-US" sz="1100" dirty="0"/>
            </a:p>
          </p:txBody>
        </p:sp>
        <p:sp>
          <p:nvSpPr>
            <p:cNvPr id="185" name="직사각형 184">
              <a:extLst>
                <a:ext uri="{FF2B5EF4-FFF2-40B4-BE49-F238E27FC236}">
                  <a16:creationId xmlns:a16="http://schemas.microsoft.com/office/drawing/2014/main" id="{2B712EF2-D9C1-410D-020E-4172BC3F3800}"/>
                </a:ext>
              </a:extLst>
            </p:cNvPr>
            <p:cNvSpPr/>
            <p:nvPr/>
          </p:nvSpPr>
          <p:spPr>
            <a:xfrm>
              <a:off x="6511735" y="5673041"/>
              <a:ext cx="823780" cy="786147"/>
            </a:xfrm>
            <a:prstGeom prst="rect">
              <a:avLst/>
            </a:prstGeom>
            <a:solidFill>
              <a:srgbClr val="FFFF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29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7" name="직사각형 186">
              <a:extLst>
                <a:ext uri="{FF2B5EF4-FFF2-40B4-BE49-F238E27FC236}">
                  <a16:creationId xmlns:a16="http://schemas.microsoft.com/office/drawing/2014/main" id="{E291A00B-65E4-3F92-8422-8ADF1EF14372}"/>
                </a:ext>
              </a:extLst>
            </p:cNvPr>
            <p:cNvSpPr/>
            <p:nvPr/>
          </p:nvSpPr>
          <p:spPr>
            <a:xfrm>
              <a:off x="5680433" y="4868672"/>
              <a:ext cx="823780" cy="786147"/>
            </a:xfrm>
            <a:prstGeom prst="rect">
              <a:avLst/>
            </a:prstGeom>
            <a:solidFill>
              <a:srgbClr val="081D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/>
                  </a:solidFill>
                </a:rPr>
                <a:t>875</a:t>
              </a:r>
              <a:endParaRPr lang="ko-KR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88" name="직사각형 187">
              <a:extLst>
                <a:ext uri="{FF2B5EF4-FFF2-40B4-BE49-F238E27FC236}">
                  <a16:creationId xmlns:a16="http://schemas.microsoft.com/office/drawing/2014/main" id="{15FC2CCB-EBF9-EA1C-349D-C1C61DACCE4B}"/>
                </a:ext>
              </a:extLst>
            </p:cNvPr>
            <p:cNvSpPr/>
            <p:nvPr/>
          </p:nvSpPr>
          <p:spPr>
            <a:xfrm>
              <a:off x="5508309" y="5439820"/>
              <a:ext cx="155243" cy="49230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000" dirty="0">
                <a:solidFill>
                  <a:schemeClr val="tx1"/>
                </a:solidFill>
              </a:endParaRPr>
            </a:p>
          </p:txBody>
        </p:sp>
        <p:sp>
          <p:nvSpPr>
            <p:cNvPr id="233" name="직사각형 232">
              <a:extLst>
                <a:ext uri="{FF2B5EF4-FFF2-40B4-BE49-F238E27FC236}">
                  <a16:creationId xmlns:a16="http://schemas.microsoft.com/office/drawing/2014/main" id="{D0C922E1-1ED1-D760-E887-5AB61D6042A7}"/>
                </a:ext>
              </a:extLst>
            </p:cNvPr>
            <p:cNvSpPr/>
            <p:nvPr/>
          </p:nvSpPr>
          <p:spPr>
            <a:xfrm>
              <a:off x="5779071" y="6685000"/>
              <a:ext cx="666179" cy="1045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dry</a:t>
              </a:r>
            </a:p>
          </p:txBody>
        </p:sp>
        <p:sp>
          <p:nvSpPr>
            <p:cNvPr id="234" name="직사각형 233">
              <a:extLst>
                <a:ext uri="{FF2B5EF4-FFF2-40B4-BE49-F238E27FC236}">
                  <a16:creationId xmlns:a16="http://schemas.microsoft.com/office/drawing/2014/main" id="{081579FA-79A9-ADE6-395B-0E44F4C632C6}"/>
                </a:ext>
              </a:extLst>
            </p:cNvPr>
            <p:cNvSpPr/>
            <p:nvPr/>
          </p:nvSpPr>
          <p:spPr>
            <a:xfrm>
              <a:off x="6534147" y="6684992"/>
              <a:ext cx="761154" cy="1111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wet</a:t>
              </a:r>
            </a:p>
          </p:txBody>
        </p:sp>
      </p:grp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01AB0D9D-2787-9583-B640-27C6DEEC975C}"/>
              </a:ext>
            </a:extLst>
          </p:cNvPr>
          <p:cNvSpPr/>
          <p:nvPr/>
        </p:nvSpPr>
        <p:spPr>
          <a:xfrm>
            <a:off x="2564401" y="5155521"/>
            <a:ext cx="2638562" cy="886957"/>
          </a:xfrm>
          <a:prstGeom prst="rect">
            <a:avLst/>
          </a:prstGeom>
          <a:noFill/>
          <a:ln w="952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en-US" altLang="ko-KR" sz="11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Oxidation_type</a:t>
            </a:r>
            <a:endParaRPr lang="en-US" altLang="ko-KR" sz="11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spcBef>
                <a:spcPts val="526"/>
              </a:spcBef>
            </a:pPr>
            <a:r>
              <a:rPr lang="en-US" altLang="ko-KR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 </a:t>
            </a:r>
            <a:r>
              <a:rPr lang="ko-KR" altLang="en-US" sz="1100" dirty="0" err="1">
                <a:solidFill>
                  <a:schemeClr val="tx1"/>
                </a:solidFill>
                <a:ea typeface="나눔스퀘어 Bold" panose="020B0600000101010101" pitchFamily="50" charset="-127"/>
              </a:rPr>
              <a:t>카이제곱</a:t>
            </a:r>
            <a:r>
              <a:rPr lang="ko-KR" altLang="en-US" sz="1100" dirty="0">
                <a:solidFill>
                  <a:schemeClr val="tx1"/>
                </a:solidFill>
                <a:ea typeface="나눔스퀘어 Bold" panose="020B0600000101010101" pitchFamily="50" charset="-127"/>
              </a:rPr>
              <a:t> 검정 결과</a:t>
            </a:r>
            <a:endParaRPr lang="en-US" altLang="ko-KR" sz="1100" dirty="0">
              <a:solidFill>
                <a:schemeClr val="tx1"/>
              </a:solidFill>
              <a:ea typeface="나눔스퀘어 Bold" panose="020B0600000101010101" pitchFamily="50" charset="-127"/>
            </a:endParaRPr>
          </a:p>
          <a:p>
            <a:pPr algn="ctr">
              <a:spcBef>
                <a:spcPts val="526"/>
              </a:spcBef>
            </a:pPr>
            <a:r>
              <a:rPr lang="en-US" altLang="ko-KR" sz="1100" dirty="0">
                <a:solidFill>
                  <a:schemeClr val="tx1"/>
                </a:solidFill>
                <a:ea typeface="나눔스퀘어" panose="020B0600000101010101" pitchFamily="50" charset="-127"/>
              </a:rPr>
              <a:t>: p-value = 0.00 &lt; 0.05 </a:t>
            </a:r>
            <a:r>
              <a:rPr lang="ko-KR" altLang="en-US" sz="1100" b="1" dirty="0">
                <a:solidFill>
                  <a:schemeClr val="tx1"/>
                </a:solidFill>
                <a:ea typeface="나눔스퀘어 Bold" panose="020B0600000101010101" pitchFamily="50" charset="-127"/>
              </a:rPr>
              <a:t>→ 유의함</a:t>
            </a:r>
            <a:r>
              <a:rPr lang="en-US" altLang="ko-KR" sz="1100" dirty="0">
                <a:solidFill>
                  <a:schemeClr val="tx1"/>
                </a:solidFill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216" name="직사각형 215">
            <a:extLst>
              <a:ext uri="{FF2B5EF4-FFF2-40B4-BE49-F238E27FC236}">
                <a16:creationId xmlns:a16="http://schemas.microsoft.com/office/drawing/2014/main" id="{6E8D0162-9F75-759E-F283-D085EF8F8727}"/>
              </a:ext>
            </a:extLst>
          </p:cNvPr>
          <p:cNvSpPr/>
          <p:nvPr/>
        </p:nvSpPr>
        <p:spPr>
          <a:xfrm>
            <a:off x="328556" y="1914945"/>
            <a:ext cx="4986000" cy="3708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  <a:latin typeface="+mj-ea"/>
                <a:ea typeface="+mj-ea"/>
              </a:rPr>
              <a:t>연속형 변수</a:t>
            </a:r>
          </a:p>
        </p:txBody>
      </p:sp>
      <p:grpSp>
        <p:nvGrpSpPr>
          <p:cNvPr id="217" name="그룹 216">
            <a:extLst>
              <a:ext uri="{FF2B5EF4-FFF2-40B4-BE49-F238E27FC236}">
                <a16:creationId xmlns:a16="http://schemas.microsoft.com/office/drawing/2014/main" id="{57B84672-9B4D-D08D-307E-53A747B1DD6C}"/>
              </a:ext>
            </a:extLst>
          </p:cNvPr>
          <p:cNvGrpSpPr/>
          <p:nvPr/>
        </p:nvGrpSpPr>
        <p:grpSpPr>
          <a:xfrm>
            <a:off x="1613796" y="2257170"/>
            <a:ext cx="2629560" cy="857081"/>
            <a:chOff x="327680" y="4811715"/>
            <a:chExt cx="2415520" cy="857081"/>
          </a:xfrm>
        </p:grpSpPr>
        <p:sp>
          <p:nvSpPr>
            <p:cNvPr id="218" name="직사각형 217">
              <a:extLst>
                <a:ext uri="{FF2B5EF4-FFF2-40B4-BE49-F238E27FC236}">
                  <a16:creationId xmlns:a16="http://schemas.microsoft.com/office/drawing/2014/main" id="{02088332-C997-AD3E-481B-A7A8AAB461A3}"/>
                </a:ext>
              </a:extLst>
            </p:cNvPr>
            <p:cNvSpPr/>
            <p:nvPr/>
          </p:nvSpPr>
          <p:spPr>
            <a:xfrm>
              <a:off x="451744" y="4914491"/>
              <a:ext cx="2196145" cy="147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9" name="직사각형 218">
              <a:extLst>
                <a:ext uri="{FF2B5EF4-FFF2-40B4-BE49-F238E27FC236}">
                  <a16:creationId xmlns:a16="http://schemas.microsoft.com/office/drawing/2014/main" id="{28D79E47-C66E-7EF0-3BF4-468B91AEC6C7}"/>
                </a:ext>
              </a:extLst>
            </p:cNvPr>
            <p:cNvSpPr/>
            <p:nvPr/>
          </p:nvSpPr>
          <p:spPr>
            <a:xfrm>
              <a:off x="1001402" y="5210624"/>
              <a:ext cx="1099101" cy="147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0" name="직사각형 219">
              <a:extLst>
                <a:ext uri="{FF2B5EF4-FFF2-40B4-BE49-F238E27FC236}">
                  <a16:creationId xmlns:a16="http://schemas.microsoft.com/office/drawing/2014/main" id="{B070AE2A-5759-133B-C893-00637890007C}"/>
                </a:ext>
              </a:extLst>
            </p:cNvPr>
            <p:cNvSpPr/>
            <p:nvPr/>
          </p:nvSpPr>
          <p:spPr>
            <a:xfrm>
              <a:off x="327680" y="5108229"/>
              <a:ext cx="2397277" cy="304112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spcBef>
                  <a:spcPts val="526"/>
                </a:spcBef>
              </a:pPr>
              <a:r>
                <a:rPr lang="en-US" altLang="ko-KR" sz="1300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2. </a:t>
              </a:r>
              <a:r>
                <a:rPr lang="ko-KR" altLang="en-US" sz="1300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정규성 검정</a:t>
              </a:r>
              <a:endPara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221" name="그룹 220">
              <a:extLst>
                <a:ext uri="{FF2B5EF4-FFF2-40B4-BE49-F238E27FC236}">
                  <a16:creationId xmlns:a16="http://schemas.microsoft.com/office/drawing/2014/main" id="{56D94BD5-DDF9-CD37-41F8-99DDAFDFAF88}"/>
                </a:ext>
              </a:extLst>
            </p:cNvPr>
            <p:cNvGrpSpPr/>
            <p:nvPr/>
          </p:nvGrpSpPr>
          <p:grpSpPr>
            <a:xfrm>
              <a:off x="335939" y="5383520"/>
              <a:ext cx="2397277" cy="285276"/>
              <a:chOff x="335939" y="5383520"/>
              <a:chExt cx="2397277" cy="285276"/>
            </a:xfrm>
          </p:grpSpPr>
          <p:sp>
            <p:nvSpPr>
              <p:cNvPr id="223" name="직사각형 222">
                <a:extLst>
                  <a:ext uri="{FF2B5EF4-FFF2-40B4-BE49-F238E27FC236}">
                    <a16:creationId xmlns:a16="http://schemas.microsoft.com/office/drawing/2014/main" id="{678D73D0-D6B6-CB1B-2AC1-D4CC96A8F259}"/>
                  </a:ext>
                </a:extLst>
              </p:cNvPr>
              <p:cNvSpPr/>
              <p:nvPr/>
            </p:nvSpPr>
            <p:spPr>
              <a:xfrm>
                <a:off x="553490" y="5516773"/>
                <a:ext cx="2019549" cy="11620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4" name="직사각형 223">
                <a:extLst>
                  <a:ext uri="{FF2B5EF4-FFF2-40B4-BE49-F238E27FC236}">
                    <a16:creationId xmlns:a16="http://schemas.microsoft.com/office/drawing/2014/main" id="{80EE2347-26CD-DA82-FA9D-9C7066C41CD5}"/>
                  </a:ext>
                </a:extLst>
              </p:cNvPr>
              <p:cNvSpPr/>
              <p:nvPr/>
            </p:nvSpPr>
            <p:spPr>
              <a:xfrm>
                <a:off x="335939" y="5383520"/>
                <a:ext cx="2397277" cy="285276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spcBef>
                    <a:spcPts val="526"/>
                  </a:spcBef>
                </a:pPr>
                <a:r>
                  <a:rPr lang="en-US" altLang="ko-KR" sz="1300" b="1" dirty="0">
                    <a:solidFill>
                      <a:schemeClr val="tx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3. Mann Whitney U-test</a:t>
                </a:r>
              </a:p>
            </p:txBody>
          </p:sp>
        </p:grpSp>
        <p:sp>
          <p:nvSpPr>
            <p:cNvPr id="222" name="직사각형 221">
              <a:extLst>
                <a:ext uri="{FF2B5EF4-FFF2-40B4-BE49-F238E27FC236}">
                  <a16:creationId xmlns:a16="http://schemas.microsoft.com/office/drawing/2014/main" id="{70C2915A-9159-8A81-140D-1F44C31B8BA4}"/>
                </a:ext>
              </a:extLst>
            </p:cNvPr>
            <p:cNvSpPr/>
            <p:nvPr/>
          </p:nvSpPr>
          <p:spPr>
            <a:xfrm>
              <a:off x="345923" y="4811715"/>
              <a:ext cx="2397277" cy="325334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spcBef>
                  <a:spcPts val="526"/>
                </a:spcBef>
              </a:pPr>
              <a:r>
                <a:rPr lang="en-US" altLang="ko-KR" sz="1300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 Boxplot</a:t>
              </a:r>
              <a:r>
                <a:rPr lang="ko-KR" altLang="en-US" sz="1300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을 통한 비교시각화</a:t>
              </a:r>
            </a:p>
          </p:txBody>
        </p:sp>
      </p:grp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02F34E18-2D11-01D5-7710-D166897EA4E4}"/>
              </a:ext>
            </a:extLst>
          </p:cNvPr>
          <p:cNvGrpSpPr/>
          <p:nvPr/>
        </p:nvGrpSpPr>
        <p:grpSpPr>
          <a:xfrm>
            <a:off x="418492" y="3180065"/>
            <a:ext cx="2245200" cy="818120"/>
            <a:chOff x="346752" y="4829779"/>
            <a:chExt cx="1792056" cy="1725109"/>
          </a:xfrm>
        </p:grpSpPr>
        <p:pic>
          <p:nvPicPr>
            <p:cNvPr id="226" name="Picture 2">
              <a:extLst>
                <a:ext uri="{FF2B5EF4-FFF2-40B4-BE49-F238E27FC236}">
                  <a16:creationId xmlns:a16="http://schemas.microsoft.com/office/drawing/2014/main" id="{19744300-F95F-63FE-9FD8-7C11B3CB6C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1689" y="5030487"/>
              <a:ext cx="1754527" cy="1523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7" name="그룹 226">
              <a:extLst>
                <a:ext uri="{FF2B5EF4-FFF2-40B4-BE49-F238E27FC236}">
                  <a16:creationId xmlns:a16="http://schemas.microsoft.com/office/drawing/2014/main" id="{2B408B24-EF49-5D0D-18B0-7C684B44043C}"/>
                </a:ext>
              </a:extLst>
            </p:cNvPr>
            <p:cNvGrpSpPr/>
            <p:nvPr/>
          </p:nvGrpSpPr>
          <p:grpSpPr>
            <a:xfrm>
              <a:off x="346752" y="4829779"/>
              <a:ext cx="1792056" cy="1725109"/>
              <a:chOff x="315560" y="4507227"/>
              <a:chExt cx="1810090" cy="2051306"/>
            </a:xfrm>
          </p:grpSpPr>
          <p:sp>
            <p:nvSpPr>
              <p:cNvPr id="228" name="직사각형 227">
                <a:extLst>
                  <a:ext uri="{FF2B5EF4-FFF2-40B4-BE49-F238E27FC236}">
                    <a16:creationId xmlns:a16="http://schemas.microsoft.com/office/drawing/2014/main" id="{D31C01A8-A3D9-DB86-B0FA-91DFD7771B6E}"/>
                  </a:ext>
                </a:extLst>
              </p:cNvPr>
              <p:cNvSpPr/>
              <p:nvPr/>
            </p:nvSpPr>
            <p:spPr>
              <a:xfrm>
                <a:off x="502200" y="6447408"/>
                <a:ext cx="761154" cy="111125"/>
              </a:xfrm>
              <a:prstGeom prst="rect">
                <a:avLst/>
              </a:prstGeom>
              <a:solidFill>
                <a:srgbClr val="F0F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0</a:t>
                </a:r>
              </a:p>
            </p:txBody>
          </p:sp>
          <p:sp>
            <p:nvSpPr>
              <p:cNvPr id="229" name="직사각형 228">
                <a:extLst>
                  <a:ext uri="{FF2B5EF4-FFF2-40B4-BE49-F238E27FC236}">
                    <a16:creationId xmlns:a16="http://schemas.microsoft.com/office/drawing/2014/main" id="{0B58E5C1-A7A0-9066-F929-DA665E6DDBB8}"/>
                  </a:ext>
                </a:extLst>
              </p:cNvPr>
              <p:cNvSpPr/>
              <p:nvPr/>
            </p:nvSpPr>
            <p:spPr>
              <a:xfrm>
                <a:off x="1282506" y="6447407"/>
                <a:ext cx="761154" cy="111125"/>
              </a:xfrm>
              <a:prstGeom prst="rect">
                <a:avLst/>
              </a:prstGeom>
              <a:solidFill>
                <a:srgbClr val="F0F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230" name="직사각형 229">
                <a:extLst>
                  <a:ext uri="{FF2B5EF4-FFF2-40B4-BE49-F238E27FC236}">
                    <a16:creationId xmlns:a16="http://schemas.microsoft.com/office/drawing/2014/main" id="{6FE55B7C-3F1D-ECBD-14A7-2E7CAEA1642C}"/>
                  </a:ext>
                </a:extLst>
              </p:cNvPr>
              <p:cNvSpPr/>
              <p:nvPr/>
            </p:nvSpPr>
            <p:spPr>
              <a:xfrm>
                <a:off x="330472" y="5403562"/>
                <a:ext cx="114028" cy="580005"/>
              </a:xfrm>
              <a:prstGeom prst="rect">
                <a:avLst/>
              </a:prstGeom>
              <a:solidFill>
                <a:srgbClr val="F0F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1" name="직사각형 230">
                <a:extLst>
                  <a:ext uri="{FF2B5EF4-FFF2-40B4-BE49-F238E27FC236}">
                    <a16:creationId xmlns:a16="http://schemas.microsoft.com/office/drawing/2014/main" id="{795ECAB8-4047-3F40-99C6-F4916194A2CA}"/>
                  </a:ext>
                </a:extLst>
              </p:cNvPr>
              <p:cNvSpPr/>
              <p:nvPr/>
            </p:nvSpPr>
            <p:spPr>
              <a:xfrm>
                <a:off x="315560" y="4507227"/>
                <a:ext cx="1810090" cy="20325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ppm</a:t>
                </a:r>
              </a:p>
            </p:txBody>
          </p:sp>
        </p:grpSp>
      </p:grpSp>
      <p:sp>
        <p:nvSpPr>
          <p:cNvPr id="232" name="TextBox 231">
            <a:extLst>
              <a:ext uri="{FF2B5EF4-FFF2-40B4-BE49-F238E27FC236}">
                <a16:creationId xmlns:a16="http://schemas.microsoft.com/office/drawing/2014/main" id="{C41DAEC9-643E-E548-83C5-825B57E988B8}"/>
              </a:ext>
            </a:extLst>
          </p:cNvPr>
          <p:cNvSpPr txBox="1"/>
          <p:nvPr/>
        </p:nvSpPr>
        <p:spPr>
          <a:xfrm>
            <a:off x="2720575" y="3219369"/>
            <a:ext cx="2499041" cy="76944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 </a:t>
            </a:r>
            <a:r>
              <a:rPr lang="ko-KR" altLang="en-US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정규성검정 결과</a:t>
            </a:r>
            <a:endParaRPr lang="en-US" altLang="ko-KR" sz="1100" b="1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p-value = 0.00 &lt; 0.05 </a:t>
            </a:r>
            <a:r>
              <a:rPr lang="ko-KR" altLang="en-US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→ 정규성 </a:t>
            </a:r>
            <a:r>
              <a: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</a:t>
            </a:r>
            <a:r>
              <a:rPr lang="ko-KR" altLang="en-US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100" b="1" dirty="0">
              <a:solidFill>
                <a:schemeClr val="accent2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 Mann Whitney U-test</a:t>
            </a:r>
            <a:br>
              <a: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p-value = 0.007  &lt; 0.05 </a:t>
            </a:r>
            <a:r>
              <a:rPr lang="ko-KR" altLang="en-US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→ 유의함</a:t>
            </a:r>
            <a:endParaRPr lang="en-US" altLang="ko-KR" sz="1100" b="1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F6916E8-5D06-43F0-4F8F-291664D56A91}"/>
              </a:ext>
            </a:extLst>
          </p:cNvPr>
          <p:cNvGrpSpPr/>
          <p:nvPr/>
        </p:nvGrpSpPr>
        <p:grpSpPr>
          <a:xfrm>
            <a:off x="327640" y="1386658"/>
            <a:ext cx="4986000" cy="5238650"/>
            <a:chOff x="327640" y="1386658"/>
            <a:chExt cx="4986000" cy="5238650"/>
          </a:xfrm>
        </p:grpSpPr>
        <p:sp>
          <p:nvSpPr>
            <p:cNvPr id="215" name="직사각형 214">
              <a:extLst>
                <a:ext uri="{FF2B5EF4-FFF2-40B4-BE49-F238E27FC236}">
                  <a16:creationId xmlns:a16="http://schemas.microsoft.com/office/drawing/2014/main" id="{995752E3-CCB1-E95E-1FE0-DAE7B392E916}"/>
                </a:ext>
              </a:extLst>
            </p:cNvPr>
            <p:cNvSpPr/>
            <p:nvPr/>
          </p:nvSpPr>
          <p:spPr>
            <a:xfrm>
              <a:off x="327640" y="1790451"/>
              <a:ext cx="4986000" cy="4834857"/>
            </a:xfrm>
            <a:prstGeom prst="rect">
              <a:avLst/>
            </a:prstGeom>
            <a:noFill/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5" name="직사각형 234">
              <a:extLst>
                <a:ext uri="{FF2B5EF4-FFF2-40B4-BE49-F238E27FC236}">
                  <a16:creationId xmlns:a16="http://schemas.microsoft.com/office/drawing/2014/main" id="{67C6A633-3048-B028-3DDD-A28D0DDE7F8F}"/>
                </a:ext>
              </a:extLst>
            </p:cNvPr>
            <p:cNvSpPr/>
            <p:nvPr/>
          </p:nvSpPr>
          <p:spPr>
            <a:xfrm>
              <a:off x="327640" y="1386658"/>
              <a:ext cx="4986000" cy="396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b="1" dirty="0">
                  <a:solidFill>
                    <a:schemeClr val="bg1"/>
                  </a:solidFill>
                </a:rPr>
                <a:t>불량발생에 영향을 미치는 변수 파악</a:t>
              </a:r>
            </a:p>
          </p:txBody>
        </p:sp>
      </p:grpSp>
      <p:sp>
        <p:nvSpPr>
          <p:cNvPr id="237" name="TextBox 236">
            <a:extLst>
              <a:ext uri="{FF2B5EF4-FFF2-40B4-BE49-F238E27FC236}">
                <a16:creationId xmlns:a16="http://schemas.microsoft.com/office/drawing/2014/main" id="{2447B25B-EEB9-6158-4B49-7D3B74D10E74}"/>
              </a:ext>
            </a:extLst>
          </p:cNvPr>
          <p:cNvSpPr txBox="1"/>
          <p:nvPr/>
        </p:nvSpPr>
        <p:spPr>
          <a:xfrm>
            <a:off x="326085" y="6251908"/>
            <a:ext cx="4987556" cy="3231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유의한 변수들을 사용하여 예측모델 개발 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618939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05.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분석결과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B80FEA8C-F9BB-7088-CD07-D9248EA9107C}"/>
              </a:ext>
            </a:extLst>
          </p:cNvPr>
          <p:cNvSpPr txBox="1"/>
          <p:nvPr/>
        </p:nvSpPr>
        <p:spPr>
          <a:xfrm>
            <a:off x="307978" y="925895"/>
            <a:ext cx="105196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불량 발생에 영향을 미치는 운전 변수에 대한 </a:t>
            </a:r>
            <a:r>
              <a:rPr lang="ko-KR" altLang="en-US" sz="1600" b="1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최적 운전조건 도출 및 실시간 적용 필요 </a:t>
            </a:r>
            <a:endParaRPr lang="en-US" altLang="ko-KR" sz="1600" b="1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BD5DD445-CD12-62AB-B1A3-8109DE504051}"/>
              </a:ext>
            </a:extLst>
          </p:cNvPr>
          <p:cNvSpPr/>
          <p:nvPr/>
        </p:nvSpPr>
        <p:spPr>
          <a:xfrm>
            <a:off x="5335746" y="1383982"/>
            <a:ext cx="5041106" cy="5245755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A49F0239-7560-EB59-FE24-10E4C93275D1}"/>
              </a:ext>
            </a:extLst>
          </p:cNvPr>
          <p:cNvSpPr/>
          <p:nvPr/>
        </p:nvSpPr>
        <p:spPr>
          <a:xfrm>
            <a:off x="5335746" y="1391087"/>
            <a:ext cx="5041106" cy="39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</a:rPr>
              <a:t>주요변수의 최적 운전조건 도출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0E4442D7-13B4-C2F6-0DF7-01BF94F2021E}"/>
              </a:ext>
            </a:extLst>
          </p:cNvPr>
          <p:cNvGrpSpPr/>
          <p:nvPr/>
        </p:nvGrpSpPr>
        <p:grpSpPr>
          <a:xfrm>
            <a:off x="8706559" y="1865596"/>
            <a:ext cx="1565594" cy="2349618"/>
            <a:chOff x="3718716" y="1906236"/>
            <a:chExt cx="1565594" cy="2349618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A9231512-0554-0038-B4B8-A07605C9FB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6116" y="1906236"/>
              <a:ext cx="1548000" cy="2315595"/>
            </a:xfrm>
            <a:prstGeom prst="rect">
              <a:avLst/>
            </a:prstGeom>
          </p:spPr>
        </p:pic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99B82814-5D95-9333-FF4A-975EE73C443A}"/>
                </a:ext>
              </a:extLst>
            </p:cNvPr>
            <p:cNvSpPr/>
            <p:nvPr/>
          </p:nvSpPr>
          <p:spPr>
            <a:xfrm>
              <a:off x="3726320" y="3942487"/>
              <a:ext cx="1548000" cy="313367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Selectivity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017CF413-E38C-7AAF-E45C-AD90D00E5CDC}"/>
                </a:ext>
              </a:extLst>
            </p:cNvPr>
            <p:cNvSpPr/>
            <p:nvPr/>
          </p:nvSpPr>
          <p:spPr>
            <a:xfrm rot="10800000">
              <a:off x="3737617" y="2806590"/>
              <a:ext cx="75783" cy="56983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직사각형 119">
              <a:extLst>
                <a:ext uri="{FF2B5EF4-FFF2-40B4-BE49-F238E27FC236}">
                  <a16:creationId xmlns:a16="http://schemas.microsoft.com/office/drawing/2014/main" id="{0A52CCF2-FB60-C459-E525-093BBF29395D}"/>
                </a:ext>
              </a:extLst>
            </p:cNvPr>
            <p:cNvSpPr/>
            <p:nvPr/>
          </p:nvSpPr>
          <p:spPr>
            <a:xfrm>
              <a:off x="4134250" y="3823160"/>
              <a:ext cx="139034" cy="171475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id="{1399F3FE-03CA-4EB6-F9AE-5FDD06BA1DCE}"/>
                </a:ext>
              </a:extLst>
            </p:cNvPr>
            <p:cNvSpPr/>
            <p:nvPr/>
          </p:nvSpPr>
          <p:spPr>
            <a:xfrm>
              <a:off x="4832168" y="3780490"/>
              <a:ext cx="139034" cy="214144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FAF9EE26-D7C5-7568-61B1-EE2CD1D7BBF8}"/>
                </a:ext>
              </a:extLst>
            </p:cNvPr>
            <p:cNvSpPr/>
            <p:nvPr/>
          </p:nvSpPr>
          <p:spPr>
            <a:xfrm>
              <a:off x="3718716" y="2027457"/>
              <a:ext cx="1565594" cy="223298"/>
            </a:xfrm>
            <a:prstGeom prst="rect">
              <a:avLst/>
            </a:prstGeom>
            <a:noFill/>
            <a:ln w="19050">
              <a:solidFill>
                <a:srgbClr val="C439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4" name="직사각형 133">
              <a:extLst>
                <a:ext uri="{FF2B5EF4-FFF2-40B4-BE49-F238E27FC236}">
                  <a16:creationId xmlns:a16="http://schemas.microsoft.com/office/drawing/2014/main" id="{F68D55F3-1025-6107-37AD-671CF0C1D76B}"/>
                </a:ext>
              </a:extLst>
            </p:cNvPr>
            <p:cNvSpPr/>
            <p:nvPr/>
          </p:nvSpPr>
          <p:spPr>
            <a:xfrm>
              <a:off x="3718716" y="3527798"/>
              <a:ext cx="1565594" cy="280768"/>
            </a:xfrm>
            <a:prstGeom prst="rect">
              <a:avLst/>
            </a:prstGeom>
            <a:noFill/>
            <a:ln w="19050">
              <a:solidFill>
                <a:srgbClr val="C439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D76D1D1A-F755-ADB4-4089-14413F74D310}"/>
              </a:ext>
            </a:extLst>
          </p:cNvPr>
          <p:cNvGrpSpPr/>
          <p:nvPr/>
        </p:nvGrpSpPr>
        <p:grpSpPr>
          <a:xfrm>
            <a:off x="7054282" y="1872871"/>
            <a:ext cx="1552715" cy="2336442"/>
            <a:chOff x="2066439" y="1913511"/>
            <a:chExt cx="1552715" cy="2336442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E8C99B9B-40AD-601D-DF74-75B47994ED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69479" y="1913511"/>
              <a:ext cx="1549675" cy="21232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7DBCAC84-CB34-5B6E-E338-F33C96DEF569}"/>
                </a:ext>
              </a:extLst>
            </p:cNvPr>
            <p:cNvSpPr/>
            <p:nvPr/>
          </p:nvSpPr>
          <p:spPr>
            <a:xfrm>
              <a:off x="2530569" y="3710794"/>
              <a:ext cx="48835" cy="71542"/>
            </a:xfrm>
            <a:prstGeom prst="ellipse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34BBFE3B-63A9-DED4-A284-CDA8CA265367}"/>
                </a:ext>
              </a:extLst>
            </p:cNvPr>
            <p:cNvSpPr/>
            <p:nvPr/>
          </p:nvSpPr>
          <p:spPr>
            <a:xfrm rot="10800000">
              <a:off x="2074613" y="2631426"/>
              <a:ext cx="75783" cy="569833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직사각형 122">
              <a:extLst>
                <a:ext uri="{FF2B5EF4-FFF2-40B4-BE49-F238E27FC236}">
                  <a16:creationId xmlns:a16="http://schemas.microsoft.com/office/drawing/2014/main" id="{8E2E63EB-239F-2433-836E-A5318E504A79}"/>
                </a:ext>
              </a:extLst>
            </p:cNvPr>
            <p:cNvSpPr/>
            <p:nvPr/>
          </p:nvSpPr>
          <p:spPr>
            <a:xfrm>
              <a:off x="2068225" y="3919957"/>
              <a:ext cx="1549179" cy="329996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err="1">
                  <a:solidFill>
                    <a:schemeClr val="tx1"/>
                  </a:solidFill>
                </a:rPr>
                <a:t>Temp_softbake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3" name="직사각형 152">
              <a:extLst>
                <a:ext uri="{FF2B5EF4-FFF2-40B4-BE49-F238E27FC236}">
                  <a16:creationId xmlns:a16="http://schemas.microsoft.com/office/drawing/2014/main" id="{2F8E44E0-AA49-0151-A279-7B555448E37B}"/>
                </a:ext>
              </a:extLst>
            </p:cNvPr>
            <p:cNvSpPr/>
            <p:nvPr/>
          </p:nvSpPr>
          <p:spPr>
            <a:xfrm>
              <a:off x="2066439" y="2056655"/>
              <a:ext cx="1550965" cy="133595"/>
            </a:xfrm>
            <a:prstGeom prst="rect">
              <a:avLst/>
            </a:prstGeom>
            <a:noFill/>
            <a:ln w="19050">
              <a:solidFill>
                <a:srgbClr val="C439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FBBFA418-90F2-B12C-1B8A-F08CA66F0EEB}"/>
                </a:ext>
              </a:extLst>
            </p:cNvPr>
            <p:cNvSpPr/>
            <p:nvPr/>
          </p:nvSpPr>
          <p:spPr>
            <a:xfrm>
              <a:off x="2483691" y="3817261"/>
              <a:ext cx="139034" cy="171475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8E9A86E9-53DA-DAEF-A1C5-C812093251F9}"/>
                </a:ext>
              </a:extLst>
            </p:cNvPr>
            <p:cNvSpPr/>
            <p:nvPr/>
          </p:nvSpPr>
          <p:spPr>
            <a:xfrm>
              <a:off x="3181609" y="3774591"/>
              <a:ext cx="139034" cy="214144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52EFE99A-4D29-607C-21D5-B36FC6523A6B}"/>
              </a:ext>
            </a:extLst>
          </p:cNvPr>
          <p:cNvGrpSpPr/>
          <p:nvPr/>
        </p:nvGrpSpPr>
        <p:grpSpPr>
          <a:xfrm>
            <a:off x="5395720" y="1875096"/>
            <a:ext cx="1559000" cy="2332413"/>
            <a:chOff x="407877" y="1915736"/>
            <a:chExt cx="1559000" cy="2332413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F28E3759-1EF6-0AF9-DACE-5E8066176C8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993"/>
            <a:stretch/>
          </p:blipFill>
          <p:spPr bwMode="auto">
            <a:xfrm>
              <a:off x="415912" y="1915736"/>
              <a:ext cx="1550965" cy="20136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FAFCB71-9A71-BCBA-1F57-8C8A96517BCF}"/>
                </a:ext>
              </a:extLst>
            </p:cNvPr>
            <p:cNvSpPr/>
            <p:nvPr/>
          </p:nvSpPr>
          <p:spPr>
            <a:xfrm flipH="1">
              <a:off x="422723" y="2504358"/>
              <a:ext cx="117954" cy="496068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81581029-C7FC-CD52-32AD-DDE167B7C93E}"/>
                </a:ext>
              </a:extLst>
            </p:cNvPr>
            <p:cNvSpPr/>
            <p:nvPr/>
          </p:nvSpPr>
          <p:spPr>
            <a:xfrm rot="5400000">
              <a:off x="1116522" y="3680931"/>
              <a:ext cx="189817" cy="286267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FEDEB31-88DE-163F-A64E-7D1D5B549770}"/>
                </a:ext>
              </a:extLst>
            </p:cNvPr>
            <p:cNvSpPr/>
            <p:nvPr/>
          </p:nvSpPr>
          <p:spPr>
            <a:xfrm>
              <a:off x="407877" y="2063449"/>
              <a:ext cx="1550965" cy="308288"/>
            </a:xfrm>
            <a:prstGeom prst="rect">
              <a:avLst/>
            </a:prstGeom>
            <a:noFill/>
            <a:ln w="19050">
              <a:solidFill>
                <a:srgbClr val="C439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7155BD42-CC02-B800-FAB2-3A8707BE3F74}"/>
                </a:ext>
              </a:extLst>
            </p:cNvPr>
            <p:cNvSpPr/>
            <p:nvPr/>
          </p:nvSpPr>
          <p:spPr>
            <a:xfrm>
              <a:off x="409236" y="3918151"/>
              <a:ext cx="1549179" cy="329998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Flux90s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4" name="직사각형 123">
              <a:extLst>
                <a:ext uri="{FF2B5EF4-FFF2-40B4-BE49-F238E27FC236}">
                  <a16:creationId xmlns:a16="http://schemas.microsoft.com/office/drawing/2014/main" id="{0C0EB5DA-61CE-5201-FF43-2A2AF337CC63}"/>
                </a:ext>
              </a:extLst>
            </p:cNvPr>
            <p:cNvSpPr/>
            <p:nvPr/>
          </p:nvSpPr>
          <p:spPr>
            <a:xfrm rot="5400000">
              <a:off x="1115032" y="3680107"/>
              <a:ext cx="189817" cy="286267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B8212D09-3240-1F02-1B2F-B02C1F41806E}"/>
                </a:ext>
              </a:extLst>
            </p:cNvPr>
            <p:cNvSpPr/>
            <p:nvPr/>
          </p:nvSpPr>
          <p:spPr>
            <a:xfrm>
              <a:off x="829256" y="3815455"/>
              <a:ext cx="139034" cy="171475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836BF348-B4C7-2405-5B66-85F00034A19E}"/>
                </a:ext>
              </a:extLst>
            </p:cNvPr>
            <p:cNvSpPr/>
            <p:nvPr/>
          </p:nvSpPr>
          <p:spPr>
            <a:xfrm>
              <a:off x="1527135" y="3815455"/>
              <a:ext cx="139034" cy="171475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5082A7E3-456D-6C2A-A008-99322924E82C}"/>
              </a:ext>
            </a:extLst>
          </p:cNvPr>
          <p:cNvSpPr/>
          <p:nvPr/>
        </p:nvSpPr>
        <p:spPr>
          <a:xfrm>
            <a:off x="9845135" y="3583776"/>
            <a:ext cx="112495" cy="8753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E8A9C1B0-76D2-3393-F8CE-F98C60343301}"/>
              </a:ext>
            </a:extLst>
          </p:cNvPr>
          <p:cNvSpPr/>
          <p:nvPr/>
        </p:nvSpPr>
        <p:spPr>
          <a:xfrm rot="10800000">
            <a:off x="5643560" y="3654033"/>
            <a:ext cx="1206656" cy="129339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4DE21F07-3BE4-9B53-6DD7-1B36ECBF98B4}"/>
              </a:ext>
            </a:extLst>
          </p:cNvPr>
          <p:cNvSpPr/>
          <p:nvPr/>
        </p:nvSpPr>
        <p:spPr>
          <a:xfrm rot="10800000">
            <a:off x="7480519" y="1891345"/>
            <a:ext cx="164798" cy="111348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6" name="표 45">
                <a:extLst>
                  <a:ext uri="{FF2B5EF4-FFF2-40B4-BE49-F238E27FC236}">
                    <a16:creationId xmlns:a16="http://schemas.microsoft.com/office/drawing/2014/main" id="{0C9120BB-48C3-F0D7-47E0-2672E46FCF2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9358981"/>
                  </p:ext>
                </p:extLst>
              </p:nvPr>
            </p:nvGraphicFramePr>
            <p:xfrm>
              <a:off x="5410566" y="4532118"/>
              <a:ext cx="4861588" cy="14478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430794">
                      <a:extLst>
                        <a:ext uri="{9D8B030D-6E8A-4147-A177-3AD203B41FA5}">
                          <a16:colId xmlns:a16="http://schemas.microsoft.com/office/drawing/2014/main" val="3033416915"/>
                        </a:ext>
                      </a:extLst>
                    </a:gridCol>
                    <a:gridCol w="2430794">
                      <a:extLst>
                        <a:ext uri="{9D8B030D-6E8A-4147-A177-3AD203B41FA5}">
                          <a16:colId xmlns:a16="http://schemas.microsoft.com/office/drawing/2014/main" val="2734412386"/>
                        </a:ext>
                      </a:extLst>
                    </a:gridCol>
                  </a:tblGrid>
                  <a:tr h="270049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300" dirty="0"/>
                            <a:t>주요변수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300" dirty="0"/>
                            <a:t>최적구간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36215006"/>
                      </a:ext>
                    </a:extLst>
                  </a:tr>
                  <a:tr h="270049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Flux90s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38.462×</m:t>
                                </m:r>
                                <m:sSup>
                                  <m:sSupPr>
                                    <m:ctrlP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8</m:t>
                                    </m:r>
                                  </m:sup>
                                </m:sSup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,</m:t>
                                </m:r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</a:rPr>
                                  <m:t>174.34</m:t>
                                </m:r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sSup>
                                  <m:sSupPr>
                                    <m:ctrlP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8</m:t>
                                    </m:r>
                                  </m:sup>
                                </m:sSup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]</m:t>
                                </m:r>
                              </m:oMath>
                            </m:oMathPara>
                          </a14:m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958266556"/>
                      </a:ext>
                    </a:extLst>
                  </a:tr>
                  <a:tr h="270049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 err="1"/>
                            <a:t>temp_softbake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801929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  <m:t>95.28 , 95.957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altLang="ko-KR" sz="1300" b="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10757243"/>
                      </a:ext>
                    </a:extLst>
                  </a:tr>
                  <a:tr h="270049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…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801929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300" dirty="0"/>
                            <a:t>…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972852378"/>
                      </a:ext>
                    </a:extLst>
                  </a:tr>
                  <a:tr h="270049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Selectivity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  <m:t>0.984 , 0.996</m:t>
                                    </m:r>
                                  </m:e>
                                </m:d>
                                <m:r>
                                  <a:rPr lang="en-US" altLang="ko-KR" sz="1300" b="0" i="1" smtClean="0">
                                    <a:latin typeface="Cambria Math" panose="02040503050406030204" pitchFamily="18" charset="0"/>
                                  </a:rPr>
                                  <m:t> , 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sz="1300" b="0" i="1" smtClean="0">
                                        <a:latin typeface="Cambria Math" panose="02040503050406030204" pitchFamily="18" charset="0"/>
                                      </a:rPr>
                                      <m:t>1.066 ,1.076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altLang="ko-KR" sz="1300" b="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32190898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6" name="표 45">
                <a:extLst>
                  <a:ext uri="{FF2B5EF4-FFF2-40B4-BE49-F238E27FC236}">
                    <a16:creationId xmlns:a16="http://schemas.microsoft.com/office/drawing/2014/main" id="{0C9120BB-48C3-F0D7-47E0-2672E46FCF2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9358981"/>
                  </p:ext>
                </p:extLst>
              </p:nvPr>
            </p:nvGraphicFramePr>
            <p:xfrm>
              <a:off x="5410566" y="4532118"/>
              <a:ext cx="4861588" cy="14478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430794">
                      <a:extLst>
                        <a:ext uri="{9D8B030D-6E8A-4147-A177-3AD203B41FA5}">
                          <a16:colId xmlns:a16="http://schemas.microsoft.com/office/drawing/2014/main" val="3033416915"/>
                        </a:ext>
                      </a:extLst>
                    </a:gridCol>
                    <a:gridCol w="2430794">
                      <a:extLst>
                        <a:ext uri="{9D8B030D-6E8A-4147-A177-3AD203B41FA5}">
                          <a16:colId xmlns:a16="http://schemas.microsoft.com/office/drawing/2014/main" val="2734412386"/>
                        </a:ext>
                      </a:extLst>
                    </a:gridCol>
                  </a:tblGrid>
                  <a:tr h="2895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300" dirty="0"/>
                            <a:t>주요변수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300" dirty="0"/>
                            <a:t>최적구간</a:t>
                          </a:r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36215006"/>
                      </a:ext>
                    </a:extLst>
                  </a:tr>
                  <a:tr h="2895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Flux90s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251" t="-104255" r="-251" b="-3212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58266556"/>
                      </a:ext>
                    </a:extLst>
                  </a:tr>
                  <a:tr h="2895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 err="1"/>
                            <a:t>temp_softbake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251" t="-200000" r="-251" b="-2145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10757243"/>
                      </a:ext>
                    </a:extLst>
                  </a:tr>
                  <a:tr h="2895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…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801929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300" dirty="0"/>
                            <a:t>…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972852378"/>
                      </a:ext>
                    </a:extLst>
                  </a:tr>
                  <a:tr h="2895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300" dirty="0"/>
                            <a:t>Selectivity</a:t>
                          </a:r>
                          <a:endParaRPr lang="ko-KR" altLang="en-US" sz="1300" dirty="0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251" t="-397917" r="-251" b="-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190898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1A33EA17-ED61-34E2-40FA-6BE10F7D6C5A}"/>
              </a:ext>
            </a:extLst>
          </p:cNvPr>
          <p:cNvSpPr/>
          <p:nvPr/>
        </p:nvSpPr>
        <p:spPr>
          <a:xfrm>
            <a:off x="5419619" y="6026880"/>
            <a:ext cx="4839522" cy="536861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실시간 모니터링을 통해 운전변수를 최적운전조건으로 적용하여 </a:t>
            </a:r>
            <a:r>
              <a:rPr lang="ko-KR" altLang="en-US" sz="1300" b="1" dirty="0" err="1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실수율</a:t>
            </a:r>
            <a:r>
              <a:rPr lang="ko-KR" altLang="en-US" sz="1300" b="1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향상 가능</a:t>
            </a:r>
            <a:endParaRPr lang="en-US" altLang="ko-KR" sz="1300" b="1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B806AD3-ABD1-7096-855E-A8CAC39B7991}"/>
              </a:ext>
            </a:extLst>
          </p:cNvPr>
          <p:cNvSpPr txBox="1"/>
          <p:nvPr/>
        </p:nvSpPr>
        <p:spPr>
          <a:xfrm>
            <a:off x="10363200" y="6610350"/>
            <a:ext cx="3952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D36A2CA-3013-2B6C-3883-83C3A7E11A21}"/>
              </a:ext>
            </a:extLst>
          </p:cNvPr>
          <p:cNvSpPr txBox="1"/>
          <p:nvPr/>
        </p:nvSpPr>
        <p:spPr>
          <a:xfrm>
            <a:off x="5361491" y="4181672"/>
            <a:ext cx="4907867" cy="342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526"/>
              </a:spcBef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주요변수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개에 대한 최적구간 도출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719AD967-C159-6990-2357-F66E618D1120}"/>
              </a:ext>
            </a:extLst>
          </p:cNvPr>
          <p:cNvSpPr/>
          <p:nvPr/>
        </p:nvSpPr>
        <p:spPr>
          <a:xfrm>
            <a:off x="297298" y="1414330"/>
            <a:ext cx="4968000" cy="5245755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8AF0F900-BC0D-A7B9-F6F4-54AA2F44CACD}"/>
              </a:ext>
            </a:extLst>
          </p:cNvPr>
          <p:cNvSpPr/>
          <p:nvPr/>
        </p:nvSpPr>
        <p:spPr>
          <a:xfrm>
            <a:off x="297297" y="1383982"/>
            <a:ext cx="4968000" cy="39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</a:rPr>
              <a:t>주요변수 도출</a:t>
            </a:r>
          </a:p>
        </p:txBody>
      </p:sp>
      <p:graphicFrame>
        <p:nvGraphicFramePr>
          <p:cNvPr id="67" name="표 33">
            <a:extLst>
              <a:ext uri="{FF2B5EF4-FFF2-40B4-BE49-F238E27FC236}">
                <a16:creationId xmlns:a16="http://schemas.microsoft.com/office/drawing/2014/main" id="{B55A9ADC-64F8-BA38-282E-231203D0D5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117213"/>
              </p:ext>
            </p:extLst>
          </p:nvPr>
        </p:nvGraphicFramePr>
        <p:xfrm>
          <a:off x="377603" y="2000742"/>
          <a:ext cx="4807390" cy="2849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6258">
                  <a:extLst>
                    <a:ext uri="{9D8B030D-6E8A-4147-A177-3AD203B41FA5}">
                      <a16:colId xmlns:a16="http://schemas.microsoft.com/office/drawing/2014/main" val="2281354203"/>
                    </a:ext>
                  </a:extLst>
                </a:gridCol>
                <a:gridCol w="1474470">
                  <a:extLst>
                    <a:ext uri="{9D8B030D-6E8A-4147-A177-3AD203B41FA5}">
                      <a16:colId xmlns:a16="http://schemas.microsoft.com/office/drawing/2014/main" val="761730060"/>
                    </a:ext>
                  </a:extLst>
                </a:gridCol>
                <a:gridCol w="1062990">
                  <a:extLst>
                    <a:ext uri="{9D8B030D-6E8A-4147-A177-3AD203B41FA5}">
                      <a16:colId xmlns:a16="http://schemas.microsoft.com/office/drawing/2014/main" val="3178593715"/>
                    </a:ext>
                  </a:extLst>
                </a:gridCol>
                <a:gridCol w="1813672">
                  <a:extLst>
                    <a:ext uri="{9D8B030D-6E8A-4147-A177-3AD203B41FA5}">
                      <a16:colId xmlns:a16="http://schemas.microsoft.com/office/drawing/2014/main" val="3778498617"/>
                    </a:ext>
                  </a:extLst>
                </a:gridCol>
              </a:tblGrid>
              <a:tr h="1763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Rank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Feature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Importance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Process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975014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1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Flux90s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0.128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+mj-lt"/>
                        </a:rPr>
                        <a:t>Ion_Implantation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5346735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2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+mj-lt"/>
                        </a:rPr>
                        <a:t>temp_softbake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0.109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+mj-lt"/>
                        </a:rPr>
                        <a:t>Photo_softbake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96794453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3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Selectivity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0.088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Etching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3081853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4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spin1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0.071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>
                          <a:latin typeface="+mj-lt"/>
                        </a:rPr>
                        <a:t>Photo_softbake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2526141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5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+mj-lt"/>
                        </a:rPr>
                        <a:t>Temp_Oxid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0.069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Oxidation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0469458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6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+mj-lt"/>
                        </a:rPr>
                        <a:t>Source_Power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0.066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+mj-lt"/>
                        </a:rPr>
                        <a:t>Etching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849889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7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Flux160s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0.051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/>
                        <a:t>Ion_Implantation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0127002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8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Photoresist_bake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0.050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/>
                        <a:t>Photo_softbake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37557530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9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Pressure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0.048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Oxidation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465182"/>
                  </a:ext>
                </a:extLst>
              </a:tr>
              <a:tr h="189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10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Flux840s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0.045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Ion_Implantation</a:t>
                      </a:r>
                      <a:endParaRPr lang="ko-KR" altLang="en-US" sz="1100" dirty="0"/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66279048"/>
                  </a:ext>
                </a:extLst>
              </a:tr>
            </a:tbl>
          </a:graphicData>
        </a:graphic>
      </p:graphicFrame>
      <p:sp>
        <p:nvSpPr>
          <p:cNvPr id="68" name="화살표: 아래쪽 67">
            <a:extLst>
              <a:ext uri="{FF2B5EF4-FFF2-40B4-BE49-F238E27FC236}">
                <a16:creationId xmlns:a16="http://schemas.microsoft.com/office/drawing/2014/main" id="{E9F2CA78-FFA1-DC4B-608B-FF7EDE3E1186}"/>
              </a:ext>
            </a:extLst>
          </p:cNvPr>
          <p:cNvSpPr/>
          <p:nvPr/>
        </p:nvSpPr>
        <p:spPr>
          <a:xfrm>
            <a:off x="1038504" y="5078080"/>
            <a:ext cx="3485584" cy="463206"/>
          </a:xfrm>
          <a:prstGeom prst="downArrow">
            <a:avLst>
              <a:gd name="adj1" fmla="val 48961"/>
              <a:gd name="adj2" fmla="val 60923"/>
            </a:avLst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5000">
                <a:schemeClr val="accent3">
                  <a:lumMod val="97000"/>
                  <a:lumOff val="3000"/>
                </a:schemeClr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337D0C0-E8C7-D00D-ACC6-BD102CFF8D2E}"/>
              </a:ext>
            </a:extLst>
          </p:cNvPr>
          <p:cNvSpPr txBox="1"/>
          <p:nvPr/>
        </p:nvSpPr>
        <p:spPr>
          <a:xfrm>
            <a:off x="427382" y="5714465"/>
            <a:ext cx="4783010" cy="68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lnSpc>
                <a:spcPct val="150000"/>
              </a:lnSpc>
              <a:spcBef>
                <a:spcPts val="526"/>
              </a:spcBef>
              <a:buFont typeface="Wingdings" panose="05000000000000000000" pitchFamily="2" charset="2"/>
              <a:buChar char="§"/>
            </a:pP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변수들은 불량품 발생에 비교적 큰 영향을 주는 변수</a:t>
            </a:r>
            <a:endParaRPr lang="en-US" altLang="ko-KR" sz="1200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603" indent="-250603">
              <a:lnSpc>
                <a:spcPct val="150000"/>
              </a:lnSpc>
              <a:spcBef>
                <a:spcPts val="526"/>
              </a:spcBef>
              <a:buFont typeface="Wingdings" panose="05000000000000000000" pitchFamily="2" charset="2"/>
              <a:buChar char="§"/>
            </a:pP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주요변수 </a:t>
            </a:r>
            <a:r>
              <a:rPr lang="en-US" altLang="ko-KR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개로 </a:t>
            </a:r>
            <a:r>
              <a:rPr lang="ko-KR" altLang="en-US" sz="1200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최적운전조건을 도출</a:t>
            </a:r>
            <a:r>
              <a:rPr lang="ko-KR" altLang="en-US" sz="1200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하고 이를 통해 </a:t>
            </a:r>
            <a:r>
              <a:rPr lang="ko-KR" altLang="en-US" sz="1200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불량률 개선</a:t>
            </a:r>
            <a:endParaRPr lang="en-US" altLang="ko-KR" sz="1200" dirty="0">
              <a:solidFill>
                <a:schemeClr val="accent5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3D0F48D-EE25-D8C7-2AFA-8537B6BB69C2}"/>
              </a:ext>
            </a:extLst>
          </p:cNvPr>
          <p:cNvSpPr txBox="1"/>
          <p:nvPr/>
        </p:nvSpPr>
        <p:spPr>
          <a:xfrm>
            <a:off x="5241485" y="6603245"/>
            <a:ext cx="3952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F1C9CA8-D8EA-7514-F34F-8B5F56BE370C}"/>
              </a:ext>
            </a:extLst>
          </p:cNvPr>
          <p:cNvSpPr/>
          <p:nvPr/>
        </p:nvSpPr>
        <p:spPr>
          <a:xfrm>
            <a:off x="377603" y="2262189"/>
            <a:ext cx="4814066" cy="1545732"/>
          </a:xfrm>
          <a:prstGeom prst="rect">
            <a:avLst/>
          </a:prstGeom>
          <a:noFill/>
          <a:ln w="19050">
            <a:solidFill>
              <a:srgbClr val="C439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6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E0B2B7-DB52-6D77-22CF-29D8E4AEF549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06.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개선안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D09BFA6-0FBD-A760-C1B3-20813A138782}"/>
              </a:ext>
            </a:extLst>
          </p:cNvPr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F366C86-05A9-5EC9-0350-E40BD71A7B4E}"/>
              </a:ext>
            </a:extLst>
          </p:cNvPr>
          <p:cNvSpPr txBox="1"/>
          <p:nvPr/>
        </p:nvSpPr>
        <p:spPr>
          <a:xfrm>
            <a:off x="9737960" y="6610350"/>
            <a:ext cx="3952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13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624790F-B752-9CC2-FB6C-AC07983051B1}"/>
              </a:ext>
            </a:extLst>
          </p:cNvPr>
          <p:cNvGrpSpPr/>
          <p:nvPr/>
        </p:nvGrpSpPr>
        <p:grpSpPr>
          <a:xfrm>
            <a:off x="981704" y="1855095"/>
            <a:ext cx="3701144" cy="4505267"/>
            <a:chOff x="856910" y="1979747"/>
            <a:chExt cx="3701144" cy="4008498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FC53DB5-7BCA-D25C-BFA1-CC684AC9C591}"/>
                </a:ext>
              </a:extLst>
            </p:cNvPr>
            <p:cNvSpPr/>
            <p:nvPr/>
          </p:nvSpPr>
          <p:spPr>
            <a:xfrm>
              <a:off x="856911" y="1979747"/>
              <a:ext cx="3701143" cy="841820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생산실적을 실시간 반영한 경로추천시스템 필요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12125CB-6057-209B-859E-CF91D0607A22}"/>
                </a:ext>
              </a:extLst>
            </p:cNvPr>
            <p:cNvSpPr/>
            <p:nvPr/>
          </p:nvSpPr>
          <p:spPr>
            <a:xfrm>
              <a:off x="856910" y="3035306"/>
              <a:ext cx="3701143" cy="841820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공정 안정화 활동 필요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A85DFF7-EB15-343C-16B9-2DD9486BDE33}"/>
                </a:ext>
              </a:extLst>
            </p:cNvPr>
            <p:cNvSpPr/>
            <p:nvPr/>
          </p:nvSpPr>
          <p:spPr>
            <a:xfrm>
              <a:off x="856911" y="5146425"/>
              <a:ext cx="3701143" cy="841820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공정별 부하조정을 통한 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생산량 최적화 필요 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7063AD4-F6A0-556C-A8EA-750DCDC76781}"/>
                </a:ext>
              </a:extLst>
            </p:cNvPr>
            <p:cNvSpPr/>
            <p:nvPr/>
          </p:nvSpPr>
          <p:spPr>
            <a:xfrm>
              <a:off x="856910" y="4090865"/>
              <a:ext cx="3701143" cy="841820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실시간 최적운전조건 적용을 통한 </a:t>
              </a:r>
              <a:r>
                <a:rPr lang="ko-KR" altLang="en-US" dirty="0" err="1">
                  <a:solidFill>
                    <a:schemeClr val="tx1"/>
                  </a:solidFill>
                </a:rPr>
                <a:t>수율</a:t>
              </a:r>
              <a:r>
                <a:rPr lang="ko-KR" altLang="en-US" dirty="0">
                  <a:solidFill>
                    <a:schemeClr val="tx1"/>
                  </a:solidFill>
                </a:rPr>
                <a:t> 향상 필요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AB5D79D-1C85-ACDA-6858-81B32CF6165D}"/>
              </a:ext>
            </a:extLst>
          </p:cNvPr>
          <p:cNvGrpSpPr/>
          <p:nvPr/>
        </p:nvGrpSpPr>
        <p:grpSpPr>
          <a:xfrm>
            <a:off x="5965752" y="2801241"/>
            <a:ext cx="3701143" cy="2132519"/>
            <a:chOff x="6028672" y="2801241"/>
            <a:chExt cx="3701143" cy="213251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CAEF389-CD91-7520-301C-9313AE4B4604}"/>
                </a:ext>
              </a:extLst>
            </p:cNvPr>
            <p:cNvSpPr/>
            <p:nvPr/>
          </p:nvSpPr>
          <p:spPr>
            <a:xfrm>
              <a:off x="6028672" y="2801241"/>
              <a:ext cx="3701143" cy="946146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+mj-lt"/>
                  <a:ea typeface="+mj-ea"/>
                </a:rPr>
                <a:t>실시간 모니터링 시스템 </a:t>
              </a:r>
              <a:br>
                <a:rPr lang="en-US" altLang="ko-KR" sz="2000" dirty="0">
                  <a:latin typeface="+mj-lt"/>
                  <a:ea typeface="+mj-ea"/>
                </a:rPr>
              </a:br>
              <a:r>
                <a:rPr lang="ko-KR" altLang="en-US" sz="2000" dirty="0">
                  <a:latin typeface="+mj-lt"/>
                  <a:ea typeface="+mj-ea"/>
                </a:rPr>
                <a:t>개발 및 운영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16C042A-D5B1-943F-7EA8-2B67FD957171}"/>
                </a:ext>
              </a:extLst>
            </p:cNvPr>
            <p:cNvSpPr/>
            <p:nvPr/>
          </p:nvSpPr>
          <p:spPr>
            <a:xfrm>
              <a:off x="6028672" y="3987614"/>
              <a:ext cx="3701143" cy="946146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+mj-lt"/>
                  <a:ea typeface="+mj-ea"/>
                </a:rPr>
                <a:t>실시간 공정경로 추천시스템 </a:t>
              </a:r>
              <a:br>
                <a:rPr lang="en-US" altLang="ko-KR" sz="2000" dirty="0">
                  <a:solidFill>
                    <a:schemeClr val="bg1"/>
                  </a:solidFill>
                  <a:latin typeface="+mj-lt"/>
                  <a:ea typeface="+mj-ea"/>
                </a:rPr>
              </a:br>
              <a:r>
                <a:rPr lang="ko-KR" altLang="en-US" sz="2000" dirty="0">
                  <a:solidFill>
                    <a:schemeClr val="bg1"/>
                  </a:solidFill>
                  <a:latin typeface="+mj-lt"/>
                  <a:ea typeface="+mj-ea"/>
                </a:rPr>
                <a:t>개발 및 운영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063DAC-5D81-2808-0C1E-2DDB80AE07AB}"/>
              </a:ext>
            </a:extLst>
          </p:cNvPr>
          <p:cNvSpPr/>
          <p:nvPr/>
        </p:nvSpPr>
        <p:spPr>
          <a:xfrm>
            <a:off x="977632" y="1220724"/>
            <a:ext cx="3709289" cy="3708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  <a:latin typeface="+mj-ea"/>
                <a:ea typeface="+mj-ea"/>
              </a:rPr>
              <a:t>개선기회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EBA3840-1BF8-F88B-5B2F-FAC8C26DFA12}"/>
              </a:ext>
            </a:extLst>
          </p:cNvPr>
          <p:cNvSpPr/>
          <p:nvPr/>
        </p:nvSpPr>
        <p:spPr>
          <a:xfrm>
            <a:off x="5961679" y="1220724"/>
            <a:ext cx="3709288" cy="3708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ysClr val="windowText" lastClr="000000"/>
                </a:solidFill>
                <a:latin typeface="+mj-ea"/>
                <a:ea typeface="+mj-ea"/>
              </a:rPr>
              <a:t>개선방안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4719222-DE6A-D513-9827-2F616DC0B2D5}"/>
              </a:ext>
            </a:extLst>
          </p:cNvPr>
          <p:cNvCxnSpPr>
            <a:stCxn id="9" idx="3"/>
            <a:endCxn id="16" idx="1"/>
          </p:cNvCxnSpPr>
          <p:nvPr/>
        </p:nvCxnSpPr>
        <p:spPr>
          <a:xfrm>
            <a:off x="4682848" y="2328168"/>
            <a:ext cx="1282904" cy="2132519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DCEF7C5D-C624-7891-7066-4B9960A5AB4B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4682847" y="3514541"/>
            <a:ext cx="1282905" cy="946146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915AE9B-38E9-6579-6006-C5F3C4B675B1}"/>
              </a:ext>
            </a:extLst>
          </p:cNvPr>
          <p:cNvCxnSpPr>
            <a:stCxn id="10" idx="3"/>
            <a:endCxn id="14" idx="1"/>
          </p:cNvCxnSpPr>
          <p:nvPr/>
        </p:nvCxnSpPr>
        <p:spPr>
          <a:xfrm flipV="1">
            <a:off x="4682847" y="3274314"/>
            <a:ext cx="1282905" cy="240227"/>
          </a:xfrm>
          <a:prstGeom prst="straightConnector1">
            <a:avLst/>
          </a:prstGeom>
          <a:ln w="28575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A78C0D5D-F1FC-D1AE-82B7-B5171A3D5D33}"/>
              </a:ext>
            </a:extLst>
          </p:cNvPr>
          <p:cNvCxnSpPr>
            <a:stCxn id="12" idx="3"/>
            <a:endCxn id="14" idx="1"/>
          </p:cNvCxnSpPr>
          <p:nvPr/>
        </p:nvCxnSpPr>
        <p:spPr>
          <a:xfrm flipV="1">
            <a:off x="4682847" y="3274314"/>
            <a:ext cx="1282905" cy="1426601"/>
          </a:xfrm>
          <a:prstGeom prst="straightConnector1">
            <a:avLst/>
          </a:prstGeom>
          <a:ln w="28575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A6652268-7D04-667F-D786-3B78905550D8}"/>
              </a:ext>
            </a:extLst>
          </p:cNvPr>
          <p:cNvCxnSpPr>
            <a:stCxn id="11" idx="3"/>
            <a:endCxn id="16" idx="1"/>
          </p:cNvCxnSpPr>
          <p:nvPr/>
        </p:nvCxnSpPr>
        <p:spPr>
          <a:xfrm flipV="1">
            <a:off x="4682848" y="4460687"/>
            <a:ext cx="1282904" cy="1426602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810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F366C86-05A9-5EC9-0350-E40BD71A7B4E}"/>
              </a:ext>
            </a:extLst>
          </p:cNvPr>
          <p:cNvSpPr txBox="1"/>
          <p:nvPr/>
        </p:nvSpPr>
        <p:spPr>
          <a:xfrm>
            <a:off x="10363200" y="6610350"/>
            <a:ext cx="3952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14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E0B2B7-DB52-6D77-22CF-29D8E4AEF549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06.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개선안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D09BFA6-0FBD-A760-C1B3-20813A138782}"/>
              </a:ext>
            </a:extLst>
          </p:cNvPr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9DC477A-6745-FD58-2CAD-8560195DC607}"/>
              </a:ext>
            </a:extLst>
          </p:cNvPr>
          <p:cNvSpPr txBox="1"/>
          <p:nvPr/>
        </p:nvSpPr>
        <p:spPr>
          <a:xfrm>
            <a:off x="355600" y="916842"/>
            <a:ext cx="9658412" cy="99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26"/>
              </a:spcBef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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실시간 모니터링 시스템 개발 및 운영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</a:t>
            </a:r>
            <a:endParaRPr lang="en-US" altLang="ko-KR" sz="16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실시간으로 운전현황 모니터링 및 이상 발생시 신속한 조치로 불량 발생 최소화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spcBef>
                <a:spcPts val="526"/>
              </a:spcBef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현재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수율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92.7%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98%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까지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수율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향상 기대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연간 매출총이익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240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억 원 증대 기대 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0DB0367-DFD5-4E13-0EAE-5820F4C354C3}"/>
              </a:ext>
            </a:extLst>
          </p:cNvPr>
          <p:cNvSpPr/>
          <p:nvPr/>
        </p:nvSpPr>
        <p:spPr>
          <a:xfrm>
            <a:off x="5523705" y="3132541"/>
            <a:ext cx="2162970" cy="1054739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+mj-ea"/>
                <a:ea typeface="+mj-ea"/>
              </a:rPr>
              <a:t>기존 </a:t>
            </a:r>
            <a:r>
              <a:rPr lang="ko-KR" altLang="en-US" sz="1600" dirty="0" err="1">
                <a:solidFill>
                  <a:schemeClr val="tx1"/>
                </a:solidFill>
                <a:latin typeface="+mj-ea"/>
                <a:ea typeface="+mj-ea"/>
              </a:rPr>
              <a:t>수율</a:t>
            </a:r>
            <a:endParaRPr lang="en-US" altLang="ko-KR" sz="16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endParaRPr lang="en-US" altLang="ko-KR" sz="700" dirty="0">
              <a:solidFill>
                <a:schemeClr val="tx1"/>
              </a:solidFill>
            </a:endParaRPr>
          </a:p>
          <a:p>
            <a:pPr algn="ctr"/>
            <a:r>
              <a:rPr lang="en-US" altLang="ko-KR" sz="1600" dirty="0">
                <a:solidFill>
                  <a:srgbClr val="C4392A"/>
                </a:solidFill>
              </a:rPr>
              <a:t>92.7%</a:t>
            </a: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불량 웨이퍼 수 </a:t>
            </a:r>
            <a:r>
              <a:rPr lang="en-US" altLang="ko-KR" sz="1600" dirty="0">
                <a:solidFill>
                  <a:srgbClr val="C4392A"/>
                </a:solidFill>
              </a:rPr>
              <a:t>121</a:t>
            </a:r>
            <a:r>
              <a:rPr lang="ko-KR" altLang="en-US" sz="1600" dirty="0">
                <a:solidFill>
                  <a:srgbClr val="C4392A"/>
                </a:solidFill>
              </a:rPr>
              <a:t>개</a:t>
            </a:r>
            <a:endParaRPr lang="en-US" altLang="ko-KR" sz="1600" dirty="0">
              <a:solidFill>
                <a:srgbClr val="C4392A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19209A5-80D1-65C4-CC10-CDA0357B29E1}"/>
              </a:ext>
            </a:extLst>
          </p:cNvPr>
          <p:cNvSpPr/>
          <p:nvPr/>
        </p:nvSpPr>
        <p:spPr>
          <a:xfrm>
            <a:off x="8180910" y="3125421"/>
            <a:ext cx="2163600" cy="1054739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+mj-ea"/>
                <a:ea typeface="+mj-ea"/>
              </a:rPr>
              <a:t>개선 후 </a:t>
            </a:r>
            <a:r>
              <a:rPr lang="ko-KR" altLang="en-US" sz="1600" dirty="0" err="1">
                <a:solidFill>
                  <a:schemeClr val="tx1"/>
                </a:solidFill>
                <a:latin typeface="+mj-ea"/>
                <a:ea typeface="+mj-ea"/>
              </a:rPr>
              <a:t>수율</a:t>
            </a:r>
            <a:endParaRPr lang="en-US" altLang="ko-KR" sz="16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endParaRPr lang="en-US" altLang="ko-KR" sz="700" dirty="0">
              <a:solidFill>
                <a:schemeClr val="tx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accent5">
                    <a:lumMod val="75000"/>
                  </a:schemeClr>
                </a:solidFill>
              </a:rPr>
              <a:t>98.0%</a:t>
            </a: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불량품 웨이퍼 수 </a:t>
            </a:r>
            <a:r>
              <a:rPr lang="en-US" altLang="ko-KR" sz="1600" dirty="0">
                <a:solidFill>
                  <a:schemeClr val="accent5">
                    <a:lumMod val="75000"/>
                  </a:schemeClr>
                </a:solidFill>
              </a:rPr>
              <a:t>33</a:t>
            </a:r>
            <a:r>
              <a:rPr lang="ko-KR" altLang="en-US" sz="1600" dirty="0">
                <a:solidFill>
                  <a:schemeClr val="accent5">
                    <a:lumMod val="75000"/>
                  </a:schemeClr>
                </a:solidFill>
              </a:rPr>
              <a:t>개</a:t>
            </a:r>
            <a:endParaRPr lang="en-US" altLang="ko-KR" sz="16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DD6D37-3C00-2D9F-AF43-2186C1FE77BC}"/>
              </a:ext>
            </a:extLst>
          </p:cNvPr>
          <p:cNvSpPr/>
          <p:nvPr/>
        </p:nvSpPr>
        <p:spPr>
          <a:xfrm>
            <a:off x="5523705" y="4275034"/>
            <a:ext cx="4820805" cy="2285066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개선 후 늘어난 양품 웨이퍼 수 </a:t>
            </a:r>
            <a:r>
              <a:rPr lang="en-US" altLang="ko-KR" sz="1600" dirty="0">
                <a:solidFill>
                  <a:schemeClr val="tx1"/>
                </a:solidFill>
              </a:rPr>
              <a:t>88</a:t>
            </a:r>
            <a:r>
              <a:rPr lang="ko-KR" altLang="en-US" sz="1600" dirty="0">
                <a:solidFill>
                  <a:schemeClr val="tx1"/>
                </a:solidFill>
              </a:rPr>
              <a:t>개에 대해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Chip </a:t>
            </a:r>
            <a:r>
              <a:rPr lang="ko-KR" altLang="en-US" sz="1600" dirty="0" err="1">
                <a:solidFill>
                  <a:schemeClr val="tx1"/>
                </a:solidFill>
              </a:rPr>
              <a:t>수율을</a:t>
            </a:r>
            <a:r>
              <a:rPr lang="ko-KR" altLang="en-US" sz="1600" dirty="0">
                <a:solidFill>
                  <a:schemeClr val="tx1"/>
                </a:solidFill>
              </a:rPr>
              <a:t> 고려하여 총 양품 </a:t>
            </a:r>
            <a:r>
              <a:rPr lang="en-US" altLang="ko-KR" sz="1600" dirty="0">
                <a:solidFill>
                  <a:schemeClr val="tx1"/>
                </a:solidFill>
              </a:rPr>
              <a:t>chip </a:t>
            </a:r>
            <a:r>
              <a:rPr lang="ko-KR" altLang="en-US" sz="1600" dirty="0">
                <a:solidFill>
                  <a:schemeClr val="tx1"/>
                </a:solidFill>
              </a:rPr>
              <a:t>수 계산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= </a:t>
            </a:r>
            <a:r>
              <a:rPr lang="ko-KR" altLang="en-US" sz="1300" dirty="0">
                <a:solidFill>
                  <a:schemeClr val="tx1"/>
                </a:solidFill>
              </a:rPr>
              <a:t>늘어난 양품</a:t>
            </a:r>
            <a:r>
              <a:rPr lang="en-US" altLang="ko-KR" sz="1300" dirty="0">
                <a:solidFill>
                  <a:schemeClr val="tx1"/>
                </a:solidFill>
              </a:rPr>
              <a:t> </a:t>
            </a:r>
            <a:r>
              <a:rPr lang="ko-KR" altLang="en-US" sz="1300" dirty="0">
                <a:solidFill>
                  <a:schemeClr val="tx1"/>
                </a:solidFill>
              </a:rPr>
              <a:t>웨이퍼 수 </a:t>
            </a:r>
            <a:r>
              <a:rPr lang="en-US" altLang="ko-KR" sz="1300" dirty="0">
                <a:solidFill>
                  <a:schemeClr val="tx1"/>
                </a:solidFill>
              </a:rPr>
              <a:t>* </a:t>
            </a:r>
            <a:r>
              <a:rPr lang="ko-KR" altLang="en-US" sz="1300" dirty="0">
                <a:solidFill>
                  <a:schemeClr val="tx1"/>
                </a:solidFill>
              </a:rPr>
              <a:t>당사의 웨이퍼 당 양품 </a:t>
            </a:r>
            <a:r>
              <a:rPr lang="en-US" altLang="ko-KR" sz="1300" dirty="0">
                <a:solidFill>
                  <a:schemeClr val="tx1"/>
                </a:solidFill>
              </a:rPr>
              <a:t>chip</a:t>
            </a:r>
            <a:r>
              <a:rPr lang="ko-KR" altLang="en-US" sz="1300" dirty="0">
                <a:solidFill>
                  <a:schemeClr val="tx1"/>
                </a:solidFill>
              </a:rPr>
              <a:t>수</a:t>
            </a:r>
            <a:r>
              <a:rPr lang="en-US" altLang="ko-KR" sz="1300" dirty="0">
                <a:solidFill>
                  <a:schemeClr val="tx1"/>
                </a:solidFill>
              </a:rPr>
              <a:t>* chip</a:t>
            </a:r>
            <a:r>
              <a:rPr lang="ko-KR" altLang="en-US" sz="1300" dirty="0">
                <a:solidFill>
                  <a:schemeClr val="tx1"/>
                </a:solidFill>
              </a:rPr>
              <a:t> 단가</a:t>
            </a:r>
            <a:endParaRPr lang="en-US" altLang="ko-KR" sz="1300" dirty="0">
              <a:solidFill>
                <a:schemeClr val="tx1"/>
              </a:solidFill>
            </a:endParaRPr>
          </a:p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= 88 * (2,000 * 0.95) * 12,000</a:t>
            </a:r>
            <a:r>
              <a:rPr lang="ko-KR" altLang="en-US" sz="1300" dirty="0">
                <a:solidFill>
                  <a:schemeClr val="tx1"/>
                </a:solidFill>
              </a:rPr>
              <a:t> </a:t>
            </a:r>
            <a:endParaRPr lang="en-US" altLang="ko-KR" sz="1300" dirty="0">
              <a:solidFill>
                <a:schemeClr val="tx1"/>
              </a:solidFill>
            </a:endParaRPr>
          </a:p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= 2,006,400,000</a:t>
            </a:r>
          </a:p>
          <a:p>
            <a:pPr algn="ctr"/>
            <a:endParaRPr lang="en-US" altLang="ko-KR" sz="1300" dirty="0">
              <a:solidFill>
                <a:schemeClr val="tx1"/>
              </a:solidFill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+mj-ea"/>
                <a:ea typeface="+mj-ea"/>
              </a:rPr>
              <a:t>월 매출총이익 </a:t>
            </a:r>
            <a:r>
              <a:rPr lang="ko-KR" altLang="en-US" sz="2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약 </a:t>
            </a:r>
            <a:r>
              <a:rPr lang="en-US" altLang="ko-KR" sz="2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20</a:t>
            </a:r>
            <a:r>
              <a:rPr lang="ko-KR" altLang="en-US" sz="2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억 원 </a:t>
            </a:r>
            <a:r>
              <a:rPr lang="ko-KR" altLang="en-US" sz="2000" dirty="0">
                <a:solidFill>
                  <a:schemeClr val="tx1"/>
                </a:solidFill>
                <a:latin typeface="+mj-ea"/>
                <a:ea typeface="+mj-ea"/>
              </a:rPr>
              <a:t>증가</a:t>
            </a:r>
            <a:endParaRPr lang="en-US" altLang="ko-KR" sz="20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" name="화살표: 오각형 23">
            <a:extLst>
              <a:ext uri="{FF2B5EF4-FFF2-40B4-BE49-F238E27FC236}">
                <a16:creationId xmlns:a16="http://schemas.microsoft.com/office/drawing/2014/main" id="{9928B269-4F8E-8FBF-829F-169593D119EA}"/>
              </a:ext>
            </a:extLst>
          </p:cNvPr>
          <p:cNvSpPr/>
          <p:nvPr/>
        </p:nvSpPr>
        <p:spPr>
          <a:xfrm>
            <a:off x="7731727" y="3172203"/>
            <a:ext cx="404760" cy="961173"/>
          </a:xfrm>
          <a:prstGeom prst="homePlate">
            <a:avLst>
              <a:gd name="adj" fmla="val 100000"/>
            </a:avLst>
          </a:prstGeom>
          <a:gradFill flip="none" rotWithShape="1">
            <a:gsLst>
              <a:gs pos="100000">
                <a:schemeClr val="bg1"/>
              </a:gs>
              <a:gs pos="10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C1F6E7E-20F0-6AFE-F7BE-0BC77DA95E89}"/>
              </a:ext>
            </a:extLst>
          </p:cNvPr>
          <p:cNvSpPr/>
          <p:nvPr/>
        </p:nvSpPr>
        <p:spPr>
          <a:xfrm>
            <a:off x="502243" y="2153079"/>
            <a:ext cx="4799255" cy="4407022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24437D6-902C-A1B5-2907-E69B7623E127}"/>
              </a:ext>
            </a:extLst>
          </p:cNvPr>
          <p:cNvSpPr/>
          <p:nvPr/>
        </p:nvSpPr>
        <p:spPr>
          <a:xfrm>
            <a:off x="502243" y="2159048"/>
            <a:ext cx="4799255" cy="3326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운전조건 최적화 및 모니터링 시스템 구조도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DC3D6E9E-92EA-6518-1314-CC88496F088A}"/>
              </a:ext>
            </a:extLst>
          </p:cNvPr>
          <p:cNvCxnSpPr>
            <a:cxnSpLocks/>
            <a:stCxn id="29" idx="3"/>
            <a:endCxn id="37" idx="2"/>
          </p:cNvCxnSpPr>
          <p:nvPr/>
        </p:nvCxnSpPr>
        <p:spPr>
          <a:xfrm>
            <a:off x="3873890" y="3243590"/>
            <a:ext cx="722446" cy="706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타원 36">
            <a:extLst>
              <a:ext uri="{FF2B5EF4-FFF2-40B4-BE49-F238E27FC236}">
                <a16:creationId xmlns:a16="http://schemas.microsoft.com/office/drawing/2014/main" id="{34A156BC-CC08-91F0-40D1-FB9749863067}"/>
              </a:ext>
            </a:extLst>
          </p:cNvPr>
          <p:cNvSpPr/>
          <p:nvPr/>
        </p:nvSpPr>
        <p:spPr>
          <a:xfrm>
            <a:off x="4596336" y="3222457"/>
            <a:ext cx="69267" cy="5639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C28608C8-89D6-4135-1FF2-E1E7FD5821B9}"/>
              </a:ext>
            </a:extLst>
          </p:cNvPr>
          <p:cNvCxnSpPr>
            <a:cxnSpLocks/>
            <a:stCxn id="37" idx="4"/>
            <a:endCxn id="40" idx="1"/>
          </p:cNvCxnSpPr>
          <p:nvPr/>
        </p:nvCxnSpPr>
        <p:spPr>
          <a:xfrm flipH="1">
            <a:off x="4630969" y="3278852"/>
            <a:ext cx="1" cy="90655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456B9B24-22A4-63F4-EEDF-B0C351B00E8B}"/>
              </a:ext>
            </a:extLst>
          </p:cNvPr>
          <p:cNvGrpSpPr/>
          <p:nvPr/>
        </p:nvGrpSpPr>
        <p:grpSpPr>
          <a:xfrm rot="5400000">
            <a:off x="4062224" y="4226680"/>
            <a:ext cx="1137490" cy="1054933"/>
            <a:chOff x="3345710" y="3813769"/>
            <a:chExt cx="1612633" cy="1185142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9B1AE321-EFF8-11DB-ADFD-FB17EF8B47A8}"/>
                </a:ext>
              </a:extLst>
            </p:cNvPr>
            <p:cNvSpPr/>
            <p:nvPr/>
          </p:nvSpPr>
          <p:spPr>
            <a:xfrm>
              <a:off x="3345710" y="3813769"/>
              <a:ext cx="1612633" cy="1185142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7834D436-2D32-D61A-C803-1B95F78CB782}"/>
                </a:ext>
              </a:extLst>
            </p:cNvPr>
            <p:cNvSpPr/>
            <p:nvPr/>
          </p:nvSpPr>
          <p:spPr>
            <a:xfrm>
              <a:off x="3436048" y="4003835"/>
              <a:ext cx="676121" cy="816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EAEC7322-7EC9-114D-7FE5-7B9A210BB931}"/>
                </a:ext>
              </a:extLst>
            </p:cNvPr>
            <p:cNvSpPr/>
            <p:nvPr/>
          </p:nvSpPr>
          <p:spPr>
            <a:xfrm>
              <a:off x="4202335" y="4005072"/>
              <a:ext cx="676121" cy="816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E597EBE5-1F90-A883-8677-110ECA7BFC0D}"/>
              </a:ext>
            </a:extLst>
          </p:cNvPr>
          <p:cNvCxnSpPr>
            <a:cxnSpLocks/>
          </p:cNvCxnSpPr>
          <p:nvPr/>
        </p:nvCxnSpPr>
        <p:spPr>
          <a:xfrm>
            <a:off x="2215812" y="3822728"/>
            <a:ext cx="0" cy="1910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888BDF6C-740C-E861-A52D-1F6179FC8FD1}"/>
              </a:ext>
            </a:extLst>
          </p:cNvPr>
          <p:cNvCxnSpPr>
            <a:cxnSpLocks/>
            <a:stCxn id="70" idx="1"/>
          </p:cNvCxnSpPr>
          <p:nvPr/>
        </p:nvCxnSpPr>
        <p:spPr>
          <a:xfrm>
            <a:off x="2692545" y="3829870"/>
            <a:ext cx="1353" cy="18305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48F3FA2-240F-023E-267E-1FD6F758019E}"/>
              </a:ext>
            </a:extLst>
          </p:cNvPr>
          <p:cNvCxnSpPr>
            <a:cxnSpLocks/>
          </p:cNvCxnSpPr>
          <p:nvPr/>
        </p:nvCxnSpPr>
        <p:spPr>
          <a:xfrm>
            <a:off x="3122039" y="3822729"/>
            <a:ext cx="0" cy="19100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3DDB3E97-3456-1596-B118-387FE8177D4F}"/>
              </a:ext>
            </a:extLst>
          </p:cNvPr>
          <p:cNvCxnSpPr>
            <a:cxnSpLocks/>
            <a:stCxn id="73" idx="1"/>
          </p:cNvCxnSpPr>
          <p:nvPr/>
        </p:nvCxnSpPr>
        <p:spPr>
          <a:xfrm>
            <a:off x="3599339" y="3840579"/>
            <a:ext cx="0" cy="17234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FC53C7CD-0C1C-93E9-EA4E-AAD904A1F20A}"/>
              </a:ext>
            </a:extLst>
          </p:cNvPr>
          <p:cNvCxnSpPr>
            <a:cxnSpLocks/>
          </p:cNvCxnSpPr>
          <p:nvPr/>
        </p:nvCxnSpPr>
        <p:spPr>
          <a:xfrm>
            <a:off x="2215812" y="4012923"/>
            <a:ext cx="138352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타원 48">
            <a:extLst>
              <a:ext uri="{FF2B5EF4-FFF2-40B4-BE49-F238E27FC236}">
                <a16:creationId xmlns:a16="http://schemas.microsoft.com/office/drawing/2014/main" id="{346A4BFB-FE17-3AE6-FDAC-E96A43658ED4}"/>
              </a:ext>
            </a:extLst>
          </p:cNvPr>
          <p:cNvSpPr/>
          <p:nvPr/>
        </p:nvSpPr>
        <p:spPr>
          <a:xfrm>
            <a:off x="2868703" y="3985383"/>
            <a:ext cx="69267" cy="5639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C50B6ABB-DB67-047C-E943-9C5EECFC145E}"/>
              </a:ext>
            </a:extLst>
          </p:cNvPr>
          <p:cNvSpPr/>
          <p:nvPr/>
        </p:nvSpPr>
        <p:spPr>
          <a:xfrm>
            <a:off x="2097885" y="4183538"/>
            <a:ext cx="1611927" cy="1139353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데이터베이스</a:t>
            </a:r>
            <a:endParaRPr lang="en-US" altLang="ko-KR" sz="1200" b="1" dirty="0">
              <a:solidFill>
                <a:schemeClr val="tx1"/>
              </a:solidFill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7192B02C-B894-5924-2579-884879DB299A}"/>
              </a:ext>
            </a:extLst>
          </p:cNvPr>
          <p:cNvSpPr/>
          <p:nvPr/>
        </p:nvSpPr>
        <p:spPr>
          <a:xfrm>
            <a:off x="1831037" y="5710755"/>
            <a:ext cx="2147443" cy="488783"/>
          </a:xfrm>
          <a:prstGeom prst="roundRect">
            <a:avLst>
              <a:gd name="adj" fmla="val 9180"/>
            </a:avLst>
          </a:prstGeom>
          <a:solidFill>
            <a:schemeClr val="accent4">
              <a:lumMod val="40000"/>
              <a:lumOff val="60000"/>
            </a:schemeClr>
          </a:solidFill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실시간 모니터링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(</a:t>
            </a:r>
            <a:r>
              <a:rPr lang="ko-KR" altLang="en-US" sz="1200" b="1" dirty="0">
                <a:solidFill>
                  <a:schemeClr val="tx1"/>
                </a:solidFill>
              </a:rPr>
              <a:t>운전조건 최적화</a:t>
            </a:r>
            <a:r>
              <a:rPr lang="en-US" altLang="ko-KR" sz="1200" b="1" dirty="0">
                <a:solidFill>
                  <a:schemeClr val="tx1"/>
                </a:solidFill>
              </a:rPr>
              <a:t>)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F2C2B625-5B9E-57C7-D7DB-0E9CCF86D83E}"/>
              </a:ext>
            </a:extLst>
          </p:cNvPr>
          <p:cNvCxnSpPr>
            <a:cxnSpLocks/>
            <a:stCxn id="49" idx="0"/>
            <a:endCxn id="50" idx="0"/>
          </p:cNvCxnSpPr>
          <p:nvPr/>
        </p:nvCxnSpPr>
        <p:spPr>
          <a:xfrm>
            <a:off x="2903337" y="3985383"/>
            <a:ext cx="512" cy="19815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D436EFA-E978-65BF-68FA-08AB9141270A}"/>
              </a:ext>
            </a:extLst>
          </p:cNvPr>
          <p:cNvCxnSpPr>
            <a:stCxn id="50" idx="3"/>
            <a:endCxn id="40" idx="2"/>
          </p:cNvCxnSpPr>
          <p:nvPr/>
        </p:nvCxnSpPr>
        <p:spPr>
          <a:xfrm>
            <a:off x="3709812" y="4753216"/>
            <a:ext cx="393691" cy="93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0CC363DB-DCAB-79CF-11BC-8C94081952E1}"/>
              </a:ext>
            </a:extLst>
          </p:cNvPr>
          <p:cNvCxnSpPr>
            <a:cxnSpLocks/>
            <a:endCxn id="57" idx="3"/>
          </p:cNvCxnSpPr>
          <p:nvPr/>
        </p:nvCxnSpPr>
        <p:spPr>
          <a:xfrm rot="10800000">
            <a:off x="1182516" y="5322893"/>
            <a:ext cx="634239" cy="632261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EEDF701C-DA0E-7BBD-6BDC-5B7AE8A9D903}"/>
              </a:ext>
            </a:extLst>
          </p:cNvPr>
          <p:cNvSpPr/>
          <p:nvPr/>
        </p:nvSpPr>
        <p:spPr>
          <a:xfrm rot="5400000">
            <a:off x="613770" y="4226680"/>
            <a:ext cx="1137490" cy="1054933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7D79BB1C-BDAC-0273-718D-70885805E7A6}"/>
              </a:ext>
            </a:extLst>
          </p:cNvPr>
          <p:cNvCxnSpPr>
            <a:cxnSpLocks/>
          </p:cNvCxnSpPr>
          <p:nvPr/>
        </p:nvCxnSpPr>
        <p:spPr>
          <a:xfrm flipV="1">
            <a:off x="502243" y="3241480"/>
            <a:ext cx="647082" cy="87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타원 58">
            <a:extLst>
              <a:ext uri="{FF2B5EF4-FFF2-40B4-BE49-F238E27FC236}">
                <a16:creationId xmlns:a16="http://schemas.microsoft.com/office/drawing/2014/main" id="{DBB32496-3EE2-F910-062D-EF266E72D2F7}"/>
              </a:ext>
            </a:extLst>
          </p:cNvPr>
          <p:cNvSpPr/>
          <p:nvPr/>
        </p:nvSpPr>
        <p:spPr>
          <a:xfrm>
            <a:off x="1149325" y="3213872"/>
            <a:ext cx="69267" cy="5639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5896D394-2F9F-4ADE-6021-AE22A280206C}"/>
              </a:ext>
            </a:extLst>
          </p:cNvPr>
          <p:cNvCxnSpPr>
            <a:cxnSpLocks/>
            <a:stCxn id="57" idx="1"/>
            <a:endCxn id="59" idx="4"/>
          </p:cNvCxnSpPr>
          <p:nvPr/>
        </p:nvCxnSpPr>
        <p:spPr>
          <a:xfrm flipV="1">
            <a:off x="1182515" y="3270267"/>
            <a:ext cx="1444" cy="91513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C6E8DE16-357B-E023-58A5-F9215CDE01D4}"/>
              </a:ext>
            </a:extLst>
          </p:cNvPr>
          <p:cNvCxnSpPr>
            <a:cxnSpLocks/>
            <a:stCxn id="59" idx="6"/>
            <a:endCxn id="29" idx="1"/>
          </p:cNvCxnSpPr>
          <p:nvPr/>
        </p:nvCxnSpPr>
        <p:spPr>
          <a:xfrm>
            <a:off x="1218592" y="3242070"/>
            <a:ext cx="711259" cy="152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1F2B6878-7B39-E760-201E-214DFEE034C6}"/>
              </a:ext>
            </a:extLst>
          </p:cNvPr>
          <p:cNvCxnSpPr>
            <a:cxnSpLocks/>
            <a:stCxn id="37" idx="6"/>
          </p:cNvCxnSpPr>
          <p:nvPr/>
        </p:nvCxnSpPr>
        <p:spPr>
          <a:xfrm>
            <a:off x="4665603" y="3250654"/>
            <a:ext cx="640164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연결선: 꺾임 63">
            <a:extLst>
              <a:ext uri="{FF2B5EF4-FFF2-40B4-BE49-F238E27FC236}">
                <a16:creationId xmlns:a16="http://schemas.microsoft.com/office/drawing/2014/main" id="{E19EE864-1DC1-9A31-E819-7D073B85E60C}"/>
              </a:ext>
            </a:extLst>
          </p:cNvPr>
          <p:cNvCxnSpPr>
            <a:cxnSpLocks/>
            <a:stCxn id="40" idx="3"/>
          </p:cNvCxnSpPr>
          <p:nvPr/>
        </p:nvCxnSpPr>
        <p:spPr>
          <a:xfrm rot="5400000">
            <a:off x="3995743" y="5319920"/>
            <a:ext cx="632255" cy="638199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EDDF0190-F446-0F24-1404-20E0C0D555AD}"/>
              </a:ext>
            </a:extLst>
          </p:cNvPr>
          <p:cNvSpPr txBox="1"/>
          <p:nvPr/>
        </p:nvSpPr>
        <p:spPr>
          <a:xfrm>
            <a:off x="486880" y="2956470"/>
            <a:ext cx="701989" cy="2410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INPUT</a:t>
            </a:r>
            <a:endParaRPr lang="ko-KR" altLang="en-US" sz="1400" b="1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2600A07-945A-A187-9469-5E3FA82D2222}"/>
              </a:ext>
            </a:extLst>
          </p:cNvPr>
          <p:cNvSpPr txBox="1"/>
          <p:nvPr/>
        </p:nvSpPr>
        <p:spPr>
          <a:xfrm>
            <a:off x="4401003" y="2962500"/>
            <a:ext cx="871626" cy="2410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OUTPUT</a:t>
            </a:r>
            <a:endParaRPr lang="ko-KR" altLang="en-US" sz="1400" b="1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8FAE3AD-6F83-E347-6142-33515AAADD91}"/>
              </a:ext>
            </a:extLst>
          </p:cNvPr>
          <p:cNvSpPr/>
          <p:nvPr/>
        </p:nvSpPr>
        <p:spPr>
          <a:xfrm>
            <a:off x="1929851" y="2582621"/>
            <a:ext cx="1944039" cy="1321938"/>
          </a:xfrm>
          <a:prstGeom prst="roundRect">
            <a:avLst>
              <a:gd name="adj" fmla="val 9180"/>
            </a:avLst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BED0802-30D3-A40D-0482-51BB8B1ECC89}"/>
              </a:ext>
            </a:extLst>
          </p:cNvPr>
          <p:cNvGrpSpPr/>
          <p:nvPr/>
        </p:nvGrpSpPr>
        <p:grpSpPr>
          <a:xfrm>
            <a:off x="2011150" y="2687525"/>
            <a:ext cx="417706" cy="1142346"/>
            <a:chOff x="1904987" y="2881466"/>
            <a:chExt cx="375352" cy="959019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9033EB00-1894-52A7-17D6-8057B28BA573}"/>
                </a:ext>
              </a:extLst>
            </p:cNvPr>
            <p:cNvSpPr/>
            <p:nvPr/>
          </p:nvSpPr>
          <p:spPr>
            <a:xfrm>
              <a:off x="1904987" y="2881466"/>
              <a:ext cx="375352" cy="928321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₩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A931A790-0B16-0CA8-2CA3-14DA18DDFB6D}"/>
                </a:ext>
              </a:extLst>
            </p:cNvPr>
            <p:cNvSpPr txBox="1"/>
            <p:nvPr/>
          </p:nvSpPr>
          <p:spPr>
            <a:xfrm rot="16200000">
              <a:off x="1658009" y="3292899"/>
              <a:ext cx="861774" cy="23339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ko-KR" altLang="en-US" sz="1100" b="1" dirty="0"/>
                <a:t>산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화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공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정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4FE0F64-4167-05B4-37F6-81401340A67E}"/>
              </a:ext>
            </a:extLst>
          </p:cNvPr>
          <p:cNvGrpSpPr/>
          <p:nvPr/>
        </p:nvGrpSpPr>
        <p:grpSpPr>
          <a:xfrm>
            <a:off x="2465728" y="2696017"/>
            <a:ext cx="417706" cy="1133853"/>
            <a:chOff x="2306737" y="2888595"/>
            <a:chExt cx="375352" cy="951889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6B810769-369D-DBE3-4DA7-BF6905B8F2B1}"/>
                </a:ext>
              </a:extLst>
            </p:cNvPr>
            <p:cNvSpPr/>
            <p:nvPr/>
          </p:nvSpPr>
          <p:spPr>
            <a:xfrm>
              <a:off x="2306737" y="2888595"/>
              <a:ext cx="375352" cy="928321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E711D62-C89F-F040-8B4C-34082004ED1E}"/>
                </a:ext>
              </a:extLst>
            </p:cNvPr>
            <p:cNvSpPr txBox="1"/>
            <p:nvPr/>
          </p:nvSpPr>
          <p:spPr>
            <a:xfrm rot="16200000">
              <a:off x="2079667" y="3292898"/>
              <a:ext cx="861774" cy="23339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ko-KR" altLang="en-US" sz="1100" b="1" dirty="0"/>
                <a:t>포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토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공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정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34841BD0-5F9B-4753-719D-D60F0C3A6990}"/>
              </a:ext>
            </a:extLst>
          </p:cNvPr>
          <p:cNvGrpSpPr/>
          <p:nvPr/>
        </p:nvGrpSpPr>
        <p:grpSpPr>
          <a:xfrm>
            <a:off x="2920306" y="2692841"/>
            <a:ext cx="417706" cy="1137031"/>
            <a:chOff x="3121097" y="2885929"/>
            <a:chExt cx="375352" cy="954557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71F496E3-89F3-0E59-C00C-B7D8E4E82F64}"/>
                </a:ext>
              </a:extLst>
            </p:cNvPr>
            <p:cNvSpPr/>
            <p:nvPr/>
          </p:nvSpPr>
          <p:spPr>
            <a:xfrm>
              <a:off x="3121097" y="2885929"/>
              <a:ext cx="375352" cy="928321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B0DB132-B317-CA32-4012-0CC0385702B3}"/>
                </a:ext>
              </a:extLst>
            </p:cNvPr>
            <p:cNvSpPr txBox="1"/>
            <p:nvPr/>
          </p:nvSpPr>
          <p:spPr>
            <a:xfrm rot="16200000">
              <a:off x="2869904" y="3292900"/>
              <a:ext cx="861774" cy="23339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ko-KR" altLang="en-US" sz="1100" b="1" dirty="0"/>
                <a:t>식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각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공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정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32DE9313-C01A-D6DA-FEF9-A295080E442E}"/>
              </a:ext>
            </a:extLst>
          </p:cNvPr>
          <p:cNvGrpSpPr/>
          <p:nvPr/>
        </p:nvGrpSpPr>
        <p:grpSpPr>
          <a:xfrm>
            <a:off x="3374884" y="2640250"/>
            <a:ext cx="417706" cy="1200329"/>
            <a:chOff x="3527999" y="2841778"/>
            <a:chExt cx="375352" cy="1007697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20AE887E-649D-5193-E3CB-7FF09AD90313}"/>
                </a:ext>
              </a:extLst>
            </p:cNvPr>
            <p:cNvSpPr/>
            <p:nvPr/>
          </p:nvSpPr>
          <p:spPr>
            <a:xfrm>
              <a:off x="3527999" y="2885928"/>
              <a:ext cx="375352" cy="928321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00F640B-9197-DA4C-0B4D-75A014BEBB63}"/>
                </a:ext>
              </a:extLst>
            </p:cNvPr>
            <p:cNvSpPr txBox="1"/>
            <p:nvPr/>
          </p:nvSpPr>
          <p:spPr>
            <a:xfrm rot="16200000">
              <a:off x="3225846" y="3240761"/>
              <a:ext cx="1007697" cy="209731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ko-KR" altLang="en-US" sz="1100" b="1" dirty="0"/>
                <a:t>이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온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주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입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공</a:t>
              </a:r>
              <a:endParaRPr lang="en-US" altLang="ko-KR" sz="1100" b="1" dirty="0"/>
            </a:p>
            <a:p>
              <a:pPr algn="ctr"/>
              <a:r>
                <a:rPr lang="ko-KR" altLang="en-US" sz="1100" b="1" dirty="0"/>
                <a:t>정</a:t>
              </a: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E2A64B79-6486-C784-533F-07E76F4C1AC5}"/>
              </a:ext>
            </a:extLst>
          </p:cNvPr>
          <p:cNvSpPr txBox="1"/>
          <p:nvPr/>
        </p:nvSpPr>
        <p:spPr>
          <a:xfrm>
            <a:off x="4237944" y="4812341"/>
            <a:ext cx="800687" cy="361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/>
              <a:t>Gradient</a:t>
            </a:r>
          </a:p>
          <a:p>
            <a:pPr algn="ctr"/>
            <a:r>
              <a:rPr lang="en-US" altLang="ko-KR" sz="1200" b="1" dirty="0"/>
              <a:t>Boosting</a:t>
            </a:r>
            <a:endParaRPr lang="ko-KR" altLang="en-US" sz="1200" b="1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D518FCF-CA07-733C-1913-1A74363CE20B}"/>
              </a:ext>
            </a:extLst>
          </p:cNvPr>
          <p:cNvSpPr txBox="1"/>
          <p:nvPr/>
        </p:nvSpPr>
        <p:spPr>
          <a:xfrm>
            <a:off x="4322213" y="4261506"/>
            <a:ext cx="6030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/>
              <a:t>데이터</a:t>
            </a:r>
            <a:endParaRPr lang="en-US" altLang="ko-KR" sz="1200" b="1" dirty="0"/>
          </a:p>
          <a:p>
            <a:pPr algn="ctr"/>
            <a:r>
              <a:rPr lang="ko-KR" altLang="en-US" sz="1200" b="1" dirty="0" err="1"/>
              <a:t>전처리</a:t>
            </a:r>
            <a:endParaRPr lang="ko-KR" altLang="en-US" sz="1200" b="1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62EB1B5-D94D-0667-07FD-BF1D3BD2BE7B}"/>
              </a:ext>
            </a:extLst>
          </p:cNvPr>
          <p:cNvSpPr txBox="1"/>
          <p:nvPr/>
        </p:nvSpPr>
        <p:spPr>
          <a:xfrm>
            <a:off x="809858" y="4615647"/>
            <a:ext cx="7425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/>
              <a:t>제어신호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E86A167-AD55-B365-D289-082960FAE1BD}"/>
              </a:ext>
            </a:extLst>
          </p:cNvPr>
          <p:cNvSpPr/>
          <p:nvPr/>
        </p:nvSpPr>
        <p:spPr>
          <a:xfrm>
            <a:off x="5533381" y="2153079"/>
            <a:ext cx="4799255" cy="897116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i="0" dirty="0">
                <a:solidFill>
                  <a:schemeClr val="tx1"/>
                </a:solidFill>
                <a:effectLst/>
                <a:latin typeface="+mj-lt"/>
              </a:rPr>
              <a:t>월 웨이퍼 생산량 </a:t>
            </a:r>
            <a:r>
              <a:rPr lang="en-US" altLang="ko-KR" sz="1600" b="1" i="0" dirty="0">
                <a:solidFill>
                  <a:schemeClr val="tx1"/>
                </a:solidFill>
                <a:effectLst/>
                <a:latin typeface="+mj-lt"/>
              </a:rPr>
              <a:t>= 1,658</a:t>
            </a:r>
            <a:r>
              <a:rPr lang="ko-KR" altLang="en-US" sz="1600" b="1" i="0" dirty="0">
                <a:solidFill>
                  <a:schemeClr val="tx1"/>
                </a:solidFill>
                <a:effectLst/>
                <a:latin typeface="+mj-lt"/>
              </a:rPr>
              <a:t>개</a:t>
            </a:r>
            <a:endParaRPr lang="en-US" altLang="ko-KR" sz="1600" b="1" i="0" dirty="0">
              <a:solidFill>
                <a:schemeClr val="tx1"/>
              </a:solidFill>
              <a:effectLst/>
              <a:latin typeface="+mj-lt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+mj-lt"/>
              </a:rPr>
              <a:t>웨이퍼 당 평균 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</a:rPr>
              <a:t>chip </a:t>
            </a:r>
            <a:r>
              <a:rPr lang="ko-KR" altLang="en-US" sz="1600" b="1" dirty="0" err="1">
                <a:solidFill>
                  <a:schemeClr val="tx1"/>
                </a:solidFill>
                <a:latin typeface="+mj-lt"/>
              </a:rPr>
              <a:t>수율</a:t>
            </a:r>
            <a:r>
              <a:rPr lang="ko-KR" altLang="en-US" sz="1600" b="1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</a:rPr>
              <a:t>= 95%</a:t>
            </a: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+mj-lt"/>
              </a:rPr>
              <a:t>하나의 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</a:rPr>
              <a:t>chip </a:t>
            </a:r>
            <a:r>
              <a:rPr lang="ko-KR" altLang="en-US" sz="1600" b="1" dirty="0">
                <a:solidFill>
                  <a:schemeClr val="tx1"/>
                </a:solidFill>
                <a:latin typeface="+mj-lt"/>
              </a:rPr>
              <a:t>단가 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</a:rPr>
              <a:t>= 12,000 </a:t>
            </a:r>
            <a:r>
              <a:rPr lang="ko-KR" altLang="en-US" sz="1600" b="1" dirty="0">
                <a:solidFill>
                  <a:schemeClr val="tx1"/>
                </a:solidFill>
                <a:latin typeface="+mj-lt"/>
              </a:rPr>
              <a:t>원</a:t>
            </a:r>
            <a:endParaRPr lang="ko-KR" altLang="en-US" sz="15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85125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F366C86-05A9-5EC9-0350-E40BD71A7B4E}"/>
              </a:ext>
            </a:extLst>
          </p:cNvPr>
          <p:cNvSpPr txBox="1"/>
          <p:nvPr/>
        </p:nvSpPr>
        <p:spPr>
          <a:xfrm>
            <a:off x="10363200" y="6610350"/>
            <a:ext cx="3952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14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E0B2B7-DB52-6D77-22CF-29D8E4AEF549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06.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개선안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D09BFA6-0FBD-A760-C1B3-20813A138782}"/>
              </a:ext>
            </a:extLst>
          </p:cNvPr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TextBox 213">
            <a:extLst>
              <a:ext uri="{FF2B5EF4-FFF2-40B4-BE49-F238E27FC236}">
                <a16:creationId xmlns:a16="http://schemas.microsoft.com/office/drawing/2014/main" id="{10263F6A-81C0-3996-D9FC-91031A2444BB}"/>
              </a:ext>
            </a:extLst>
          </p:cNvPr>
          <p:cNvSpPr txBox="1"/>
          <p:nvPr/>
        </p:nvSpPr>
        <p:spPr>
          <a:xfrm>
            <a:off x="355600" y="916842"/>
            <a:ext cx="9988910" cy="1300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26"/>
              </a:spcBef>
            </a:pPr>
            <a:r>
              <a:rPr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 실시간 </a:t>
            </a:r>
            <a:r>
              <a:rPr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공정 경로 추천 시스템 개발 및 운영</a:t>
            </a:r>
            <a:r>
              <a:rPr lang="ko-KR" altLang="en-US" sz="16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endParaRPr lang="en-US" altLang="ko-KR" sz="16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실시간 실적내용을 반영하여 불량률 계산 및 불량률이 낮은 공정 경로를 운전자에게 추천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spcBef>
                <a:spcPts val="526"/>
              </a:spcBef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→ 최적 경로 추천으로 불량률 개선 효과 기대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spcBef>
                <a:spcPts val="526"/>
              </a:spcBef>
            </a:pPr>
            <a:r>
              <a:rPr lang="ko-KR" altLang="en-US" sz="16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6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8" name="직사각형 277">
            <a:extLst>
              <a:ext uri="{FF2B5EF4-FFF2-40B4-BE49-F238E27FC236}">
                <a16:creationId xmlns:a16="http://schemas.microsoft.com/office/drawing/2014/main" id="{D142E949-E1A0-D4B9-9962-4FCDD122A46E}"/>
              </a:ext>
            </a:extLst>
          </p:cNvPr>
          <p:cNvSpPr/>
          <p:nvPr/>
        </p:nvSpPr>
        <p:spPr>
          <a:xfrm>
            <a:off x="394174" y="2158203"/>
            <a:ext cx="4988617" cy="4418046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279" name="직사각형 278">
            <a:extLst>
              <a:ext uri="{FF2B5EF4-FFF2-40B4-BE49-F238E27FC236}">
                <a16:creationId xmlns:a16="http://schemas.microsoft.com/office/drawing/2014/main" id="{DE6E50B4-071F-E64B-9C95-DE88F2A0D712}"/>
              </a:ext>
            </a:extLst>
          </p:cNvPr>
          <p:cNvSpPr/>
          <p:nvPr/>
        </p:nvSpPr>
        <p:spPr>
          <a:xfrm>
            <a:off x="394174" y="2164186"/>
            <a:ext cx="4988617" cy="3438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공정 경로 추천 시스템 구조도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47BCCB8-4219-C5FB-6946-444886ACC6C9}"/>
              </a:ext>
            </a:extLst>
          </p:cNvPr>
          <p:cNvSpPr/>
          <p:nvPr/>
        </p:nvSpPr>
        <p:spPr>
          <a:xfrm>
            <a:off x="5466846" y="2158203"/>
            <a:ext cx="4988617" cy="4418046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6F1E293-EA46-FB5A-9FB6-E9559744A7D2}"/>
              </a:ext>
            </a:extLst>
          </p:cNvPr>
          <p:cNvSpPr/>
          <p:nvPr/>
        </p:nvSpPr>
        <p:spPr>
          <a:xfrm>
            <a:off x="5466846" y="2164186"/>
            <a:ext cx="4988617" cy="3438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최적 경로 적용 시뮬레이션 결과</a:t>
            </a:r>
          </a:p>
        </p:txBody>
      </p:sp>
      <p:sp>
        <p:nvSpPr>
          <p:cNvPr id="233" name="타원 232">
            <a:extLst>
              <a:ext uri="{FF2B5EF4-FFF2-40B4-BE49-F238E27FC236}">
                <a16:creationId xmlns:a16="http://schemas.microsoft.com/office/drawing/2014/main" id="{AEE89BF0-75A8-68A6-A3AA-8A691E643967}"/>
              </a:ext>
            </a:extLst>
          </p:cNvPr>
          <p:cNvSpPr/>
          <p:nvPr/>
        </p:nvSpPr>
        <p:spPr>
          <a:xfrm>
            <a:off x="4650158" y="3408434"/>
            <a:ext cx="72000" cy="13050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234" name="사각형: 둥근 모서리 233">
            <a:extLst>
              <a:ext uri="{FF2B5EF4-FFF2-40B4-BE49-F238E27FC236}">
                <a16:creationId xmlns:a16="http://schemas.microsoft.com/office/drawing/2014/main" id="{216F41D6-6E1C-F72C-2B52-91F371FA2F90}"/>
              </a:ext>
            </a:extLst>
          </p:cNvPr>
          <p:cNvSpPr/>
          <p:nvPr/>
        </p:nvSpPr>
        <p:spPr>
          <a:xfrm>
            <a:off x="644138" y="4693880"/>
            <a:ext cx="989299" cy="1665787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j-lt"/>
              </a:rPr>
              <a:t>최적</a:t>
            </a:r>
            <a:endParaRPr lang="en-US" altLang="ko-KR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  <a:latin typeface="+mj-lt"/>
              </a:rPr>
              <a:t>경로 </a:t>
            </a:r>
            <a:endParaRPr lang="en-US" altLang="ko-KR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  <a:latin typeface="+mj-lt"/>
              </a:rPr>
              <a:t>추천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235" name="직선 화살표 연결선 234">
            <a:extLst>
              <a:ext uri="{FF2B5EF4-FFF2-40B4-BE49-F238E27FC236}">
                <a16:creationId xmlns:a16="http://schemas.microsoft.com/office/drawing/2014/main" id="{F8FEBA17-A976-8CE0-CF38-FA621B70E624}"/>
              </a:ext>
            </a:extLst>
          </p:cNvPr>
          <p:cNvCxnSpPr>
            <a:cxnSpLocks/>
            <a:endCxn id="236" idx="2"/>
          </p:cNvCxnSpPr>
          <p:nvPr/>
        </p:nvCxnSpPr>
        <p:spPr>
          <a:xfrm flipV="1">
            <a:off x="394174" y="3472285"/>
            <a:ext cx="708613" cy="202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6" name="타원 235">
            <a:extLst>
              <a:ext uri="{FF2B5EF4-FFF2-40B4-BE49-F238E27FC236}">
                <a16:creationId xmlns:a16="http://schemas.microsoft.com/office/drawing/2014/main" id="{B90357E3-45F2-97F5-2AED-9F4E037A35CF}"/>
              </a:ext>
            </a:extLst>
          </p:cNvPr>
          <p:cNvSpPr/>
          <p:nvPr/>
        </p:nvSpPr>
        <p:spPr>
          <a:xfrm>
            <a:off x="1102787" y="3407031"/>
            <a:ext cx="72000" cy="13050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cxnSp>
        <p:nvCxnSpPr>
          <p:cNvPr id="237" name="직선 화살표 연결선 236">
            <a:extLst>
              <a:ext uri="{FF2B5EF4-FFF2-40B4-BE49-F238E27FC236}">
                <a16:creationId xmlns:a16="http://schemas.microsoft.com/office/drawing/2014/main" id="{7463A596-0944-15D3-A3E8-33584F468903}"/>
              </a:ext>
            </a:extLst>
          </p:cNvPr>
          <p:cNvCxnSpPr>
            <a:cxnSpLocks/>
            <a:stCxn id="234" idx="0"/>
            <a:endCxn id="236" idx="4"/>
          </p:cNvCxnSpPr>
          <p:nvPr/>
        </p:nvCxnSpPr>
        <p:spPr>
          <a:xfrm flipH="1" flipV="1">
            <a:off x="1138787" y="3537536"/>
            <a:ext cx="1" cy="115634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직선 화살표 연결선 237">
            <a:extLst>
              <a:ext uri="{FF2B5EF4-FFF2-40B4-BE49-F238E27FC236}">
                <a16:creationId xmlns:a16="http://schemas.microsoft.com/office/drawing/2014/main" id="{CF2A82F0-75DB-20E1-E7EB-0681A3265694}"/>
              </a:ext>
            </a:extLst>
          </p:cNvPr>
          <p:cNvCxnSpPr>
            <a:cxnSpLocks/>
            <a:stCxn id="233" idx="6"/>
          </p:cNvCxnSpPr>
          <p:nvPr/>
        </p:nvCxnSpPr>
        <p:spPr>
          <a:xfrm flipV="1">
            <a:off x="4722158" y="3473686"/>
            <a:ext cx="641940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E8C020A8-EA41-FD8E-BBB1-6BC2A3DCAEAF}"/>
              </a:ext>
            </a:extLst>
          </p:cNvPr>
          <p:cNvSpPr txBox="1"/>
          <p:nvPr/>
        </p:nvSpPr>
        <p:spPr>
          <a:xfrm>
            <a:off x="510344" y="2978256"/>
            <a:ext cx="707245" cy="293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lt"/>
              </a:rPr>
              <a:t>INPUT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51042461-3C23-FC60-888A-FCFA41F896F6}"/>
              </a:ext>
            </a:extLst>
          </p:cNvPr>
          <p:cNvSpPr txBox="1"/>
          <p:nvPr/>
        </p:nvSpPr>
        <p:spPr>
          <a:xfrm>
            <a:off x="4522935" y="2926443"/>
            <a:ext cx="906017" cy="557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lt"/>
              </a:rPr>
              <a:t>OUTPUT</a:t>
            </a:r>
            <a:endParaRPr lang="ko-KR" altLang="en-US" sz="1400" b="1" dirty="0">
              <a:latin typeface="+mj-lt"/>
            </a:endParaRPr>
          </a:p>
        </p:txBody>
      </p:sp>
      <p:sp>
        <p:nvSpPr>
          <p:cNvPr id="242" name="사각형: 둥근 모서리 241">
            <a:extLst>
              <a:ext uri="{FF2B5EF4-FFF2-40B4-BE49-F238E27FC236}">
                <a16:creationId xmlns:a16="http://schemas.microsoft.com/office/drawing/2014/main" id="{20395686-C989-7D0C-8795-909616A5DE34}"/>
              </a:ext>
            </a:extLst>
          </p:cNvPr>
          <p:cNvSpPr/>
          <p:nvPr/>
        </p:nvSpPr>
        <p:spPr>
          <a:xfrm>
            <a:off x="1863740" y="4693880"/>
            <a:ext cx="2075493" cy="1665787"/>
          </a:xfrm>
          <a:prstGeom prst="roundRect">
            <a:avLst/>
          </a:prstGeom>
          <a:solidFill>
            <a:srgbClr val="FFE699"/>
          </a:solidFill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800" b="1" dirty="0">
              <a:latin typeface="+mj-lt"/>
            </a:endParaRPr>
          </a:p>
          <a:p>
            <a:pPr algn="ctr"/>
            <a:r>
              <a:rPr lang="ko-KR" altLang="en-US" sz="1800" b="1" dirty="0">
                <a:solidFill>
                  <a:schemeClr val="tx1"/>
                </a:solidFill>
                <a:latin typeface="+mj-lt"/>
              </a:rPr>
              <a:t>경로 </a:t>
            </a:r>
            <a:endParaRPr lang="en-US" altLang="ko-KR" sz="18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1800" b="1" dirty="0">
                <a:solidFill>
                  <a:schemeClr val="tx1"/>
                </a:solidFill>
                <a:latin typeface="+mj-lt"/>
              </a:rPr>
              <a:t>불량률 </a:t>
            </a:r>
            <a:endParaRPr lang="en-US" altLang="ko-KR" sz="18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ko-KR" altLang="en-US" sz="1800" b="1" dirty="0">
                <a:solidFill>
                  <a:schemeClr val="tx1"/>
                </a:solidFill>
                <a:latin typeface="+mj-lt"/>
              </a:rPr>
              <a:t>재계산</a:t>
            </a:r>
            <a:endParaRPr lang="en-US" altLang="ko-KR" sz="1800" b="1" dirty="0">
              <a:solidFill>
                <a:schemeClr val="tx1"/>
              </a:solidFill>
              <a:latin typeface="+mj-lt"/>
            </a:endParaRPr>
          </a:p>
          <a:p>
            <a:pPr algn="ctr"/>
            <a:endParaRPr lang="ko-KR" altLang="en-US" dirty="0">
              <a:latin typeface="+mj-lt"/>
            </a:endParaRPr>
          </a:p>
        </p:txBody>
      </p:sp>
      <p:cxnSp>
        <p:nvCxnSpPr>
          <p:cNvPr id="246" name="직선 화살표 연결선 245">
            <a:extLst>
              <a:ext uri="{FF2B5EF4-FFF2-40B4-BE49-F238E27FC236}">
                <a16:creationId xmlns:a16="http://schemas.microsoft.com/office/drawing/2014/main" id="{262DB25C-C6FF-C04B-0776-E4E15598C13A}"/>
              </a:ext>
            </a:extLst>
          </p:cNvPr>
          <p:cNvCxnSpPr>
            <a:cxnSpLocks/>
            <a:stCxn id="233" idx="4"/>
          </p:cNvCxnSpPr>
          <p:nvPr/>
        </p:nvCxnSpPr>
        <p:spPr>
          <a:xfrm flipH="1">
            <a:off x="4686157" y="3538939"/>
            <a:ext cx="1" cy="115454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직선 화살표 연결선 247">
            <a:extLst>
              <a:ext uri="{FF2B5EF4-FFF2-40B4-BE49-F238E27FC236}">
                <a16:creationId xmlns:a16="http://schemas.microsoft.com/office/drawing/2014/main" id="{9ADC218E-05AC-52A3-7CDB-738853DDA930}"/>
              </a:ext>
            </a:extLst>
          </p:cNvPr>
          <p:cNvCxnSpPr>
            <a:cxnSpLocks/>
            <a:stCxn id="242" idx="1"/>
            <a:endCxn id="234" idx="3"/>
          </p:cNvCxnSpPr>
          <p:nvPr/>
        </p:nvCxnSpPr>
        <p:spPr>
          <a:xfrm flipH="1">
            <a:off x="1633437" y="5526773"/>
            <a:ext cx="230303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사각형: 둥근 모서리 276">
            <a:extLst>
              <a:ext uri="{FF2B5EF4-FFF2-40B4-BE49-F238E27FC236}">
                <a16:creationId xmlns:a16="http://schemas.microsoft.com/office/drawing/2014/main" id="{4EB83C7D-5227-4083-BFDF-E37597B801D4}"/>
              </a:ext>
            </a:extLst>
          </p:cNvPr>
          <p:cNvSpPr/>
          <p:nvPr/>
        </p:nvSpPr>
        <p:spPr>
          <a:xfrm>
            <a:off x="1757934" y="2708659"/>
            <a:ext cx="2147443" cy="1551300"/>
          </a:xfrm>
          <a:prstGeom prst="roundRect">
            <a:avLst>
              <a:gd name="adj" fmla="val 9180"/>
            </a:avLst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2" name="직사각형 251">
            <a:extLst>
              <a:ext uri="{FF2B5EF4-FFF2-40B4-BE49-F238E27FC236}">
                <a16:creationId xmlns:a16="http://schemas.microsoft.com/office/drawing/2014/main" id="{E8F964A6-78E9-8092-96B5-E08FF142305C}"/>
              </a:ext>
            </a:extLst>
          </p:cNvPr>
          <p:cNvSpPr/>
          <p:nvPr/>
        </p:nvSpPr>
        <p:spPr>
          <a:xfrm>
            <a:off x="1587345" y="2903387"/>
            <a:ext cx="2487067" cy="1190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3" name="직선 화살표 연결선 252">
            <a:extLst>
              <a:ext uri="{FF2B5EF4-FFF2-40B4-BE49-F238E27FC236}">
                <a16:creationId xmlns:a16="http://schemas.microsoft.com/office/drawing/2014/main" id="{DC355B31-98F4-6995-47E0-C21549D903A8}"/>
              </a:ext>
            </a:extLst>
          </p:cNvPr>
          <p:cNvCxnSpPr>
            <a:cxnSpLocks/>
          </p:cNvCxnSpPr>
          <p:nvPr/>
        </p:nvCxnSpPr>
        <p:spPr>
          <a:xfrm>
            <a:off x="3785939" y="3477753"/>
            <a:ext cx="864219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타원 253">
            <a:extLst>
              <a:ext uri="{FF2B5EF4-FFF2-40B4-BE49-F238E27FC236}">
                <a16:creationId xmlns:a16="http://schemas.microsoft.com/office/drawing/2014/main" id="{839D8691-7160-EDD4-68CE-83B55E62DB9D}"/>
              </a:ext>
            </a:extLst>
          </p:cNvPr>
          <p:cNvSpPr/>
          <p:nvPr/>
        </p:nvSpPr>
        <p:spPr>
          <a:xfrm>
            <a:off x="1613177" y="3411573"/>
            <a:ext cx="72000" cy="13050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3C42965-82D7-EE53-011A-EB66198A5D17}"/>
              </a:ext>
            </a:extLst>
          </p:cNvPr>
          <p:cNvGrpSpPr/>
          <p:nvPr/>
        </p:nvGrpSpPr>
        <p:grpSpPr>
          <a:xfrm>
            <a:off x="1877967" y="3778712"/>
            <a:ext cx="1907625" cy="414466"/>
            <a:chOff x="1877967" y="3778712"/>
            <a:chExt cx="1907625" cy="414466"/>
          </a:xfrm>
        </p:grpSpPr>
        <p:sp>
          <p:nvSpPr>
            <p:cNvPr id="261" name="사각형: 둥근 모서리 260">
              <a:extLst>
                <a:ext uri="{FF2B5EF4-FFF2-40B4-BE49-F238E27FC236}">
                  <a16:creationId xmlns:a16="http://schemas.microsoft.com/office/drawing/2014/main" id="{589A74E6-2989-4ACD-F38B-145C25207446}"/>
                </a:ext>
              </a:extLst>
            </p:cNvPr>
            <p:cNvSpPr/>
            <p:nvPr/>
          </p:nvSpPr>
          <p:spPr>
            <a:xfrm>
              <a:off x="1877967" y="3778712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2" name="사각형: 둥근 모서리 261">
              <a:extLst>
                <a:ext uri="{FF2B5EF4-FFF2-40B4-BE49-F238E27FC236}">
                  <a16:creationId xmlns:a16="http://schemas.microsoft.com/office/drawing/2014/main" id="{E362A909-EDE3-86D5-3246-D89670D9B040}"/>
                </a:ext>
              </a:extLst>
            </p:cNvPr>
            <p:cNvSpPr/>
            <p:nvPr/>
          </p:nvSpPr>
          <p:spPr>
            <a:xfrm>
              <a:off x="2280546" y="3778712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3" name="사각형: 둥근 모서리 262">
              <a:extLst>
                <a:ext uri="{FF2B5EF4-FFF2-40B4-BE49-F238E27FC236}">
                  <a16:creationId xmlns:a16="http://schemas.microsoft.com/office/drawing/2014/main" id="{852082A5-5CC6-A094-C9B4-D7A34D77B0ED}"/>
                </a:ext>
              </a:extLst>
            </p:cNvPr>
            <p:cNvSpPr/>
            <p:nvPr/>
          </p:nvSpPr>
          <p:spPr>
            <a:xfrm>
              <a:off x="2683125" y="3778712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4" name="사각형: 둥근 모서리 263">
              <a:extLst>
                <a:ext uri="{FF2B5EF4-FFF2-40B4-BE49-F238E27FC236}">
                  <a16:creationId xmlns:a16="http://schemas.microsoft.com/office/drawing/2014/main" id="{E6A83903-AF90-A0CF-930C-B2684D5A9678}"/>
                </a:ext>
              </a:extLst>
            </p:cNvPr>
            <p:cNvSpPr/>
            <p:nvPr/>
          </p:nvSpPr>
          <p:spPr>
            <a:xfrm>
              <a:off x="3085704" y="3778712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5" name="사각형: 둥근 모서리 264">
              <a:extLst>
                <a:ext uri="{FF2B5EF4-FFF2-40B4-BE49-F238E27FC236}">
                  <a16:creationId xmlns:a16="http://schemas.microsoft.com/office/drawing/2014/main" id="{A87AEAE1-0141-EC82-0F85-6F554CEA57F6}"/>
                </a:ext>
              </a:extLst>
            </p:cNvPr>
            <p:cNvSpPr/>
            <p:nvPr/>
          </p:nvSpPr>
          <p:spPr>
            <a:xfrm>
              <a:off x="3488283" y="3778712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58" name="직선 화살표 연결선 257">
            <a:extLst>
              <a:ext uri="{FF2B5EF4-FFF2-40B4-BE49-F238E27FC236}">
                <a16:creationId xmlns:a16="http://schemas.microsoft.com/office/drawing/2014/main" id="{0AD532D8-EA15-1E2F-5F80-1EC36DE1F6EC}"/>
              </a:ext>
            </a:extLst>
          </p:cNvPr>
          <p:cNvCxnSpPr>
            <a:cxnSpLocks/>
          </p:cNvCxnSpPr>
          <p:nvPr/>
        </p:nvCxnSpPr>
        <p:spPr>
          <a:xfrm>
            <a:off x="1603178" y="3467079"/>
            <a:ext cx="265137" cy="92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연결선: 꺾임 258">
            <a:extLst>
              <a:ext uri="{FF2B5EF4-FFF2-40B4-BE49-F238E27FC236}">
                <a16:creationId xmlns:a16="http://schemas.microsoft.com/office/drawing/2014/main" id="{BEB7483B-CC2C-BDB3-D47E-9AE298DAE138}"/>
              </a:ext>
            </a:extLst>
          </p:cNvPr>
          <p:cNvCxnSpPr>
            <a:cxnSpLocks/>
          </p:cNvCxnSpPr>
          <p:nvPr/>
        </p:nvCxnSpPr>
        <p:spPr>
          <a:xfrm rot="10800000" flipV="1">
            <a:off x="1877968" y="2985491"/>
            <a:ext cx="919" cy="1000454"/>
          </a:xfrm>
          <a:prstGeom prst="bentConnector3">
            <a:avLst>
              <a:gd name="adj1" fmla="val 24974864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연결선: 꺾임 259">
            <a:extLst>
              <a:ext uri="{FF2B5EF4-FFF2-40B4-BE49-F238E27FC236}">
                <a16:creationId xmlns:a16="http://schemas.microsoft.com/office/drawing/2014/main" id="{EB625A8E-D0CE-A156-0C3D-00A6713C7598}"/>
              </a:ext>
            </a:extLst>
          </p:cNvPr>
          <p:cNvCxnSpPr>
            <a:cxnSpLocks/>
            <a:endCxn id="265" idx="3"/>
          </p:cNvCxnSpPr>
          <p:nvPr/>
        </p:nvCxnSpPr>
        <p:spPr>
          <a:xfrm flipH="1">
            <a:off x="3785592" y="2985492"/>
            <a:ext cx="919" cy="1000454"/>
          </a:xfrm>
          <a:prstGeom prst="bentConnector3">
            <a:avLst>
              <a:gd name="adj1" fmla="val -24874864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직선 연결선 249">
            <a:extLst>
              <a:ext uri="{FF2B5EF4-FFF2-40B4-BE49-F238E27FC236}">
                <a16:creationId xmlns:a16="http://schemas.microsoft.com/office/drawing/2014/main" id="{649DE4E2-A373-B7F4-131B-EF8867D76F59}"/>
              </a:ext>
            </a:extLst>
          </p:cNvPr>
          <p:cNvCxnSpPr/>
          <p:nvPr/>
        </p:nvCxnSpPr>
        <p:spPr>
          <a:xfrm>
            <a:off x="1101286" y="3467080"/>
            <a:ext cx="656648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사각형: 둥근 모서리 145">
            <a:extLst>
              <a:ext uri="{FF2B5EF4-FFF2-40B4-BE49-F238E27FC236}">
                <a16:creationId xmlns:a16="http://schemas.microsoft.com/office/drawing/2014/main" id="{7AF4EC8D-9A09-2146-C0DB-D0431581E139}"/>
              </a:ext>
            </a:extLst>
          </p:cNvPr>
          <p:cNvSpPr/>
          <p:nvPr/>
        </p:nvSpPr>
        <p:spPr>
          <a:xfrm>
            <a:off x="4169536" y="4693880"/>
            <a:ext cx="989299" cy="1665787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j-lt"/>
              </a:rPr>
              <a:t>실적</a:t>
            </a:r>
            <a:endParaRPr lang="en-US" altLang="ko-KR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+mj-lt"/>
              </a:rPr>
              <a:t>DB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88F2E553-4469-DF4B-DC3E-605E049EBE1A}"/>
              </a:ext>
            </a:extLst>
          </p:cNvPr>
          <p:cNvGrpSpPr/>
          <p:nvPr/>
        </p:nvGrpSpPr>
        <p:grpSpPr>
          <a:xfrm>
            <a:off x="6269045" y="3293519"/>
            <a:ext cx="3503342" cy="1524873"/>
            <a:chOff x="5950587" y="2703896"/>
            <a:chExt cx="4090150" cy="1780288"/>
          </a:xfrm>
        </p:grpSpPr>
        <p:sp>
          <p:nvSpPr>
            <p:cNvPr id="60" name="화살표: 오각형 59">
              <a:extLst>
                <a:ext uri="{FF2B5EF4-FFF2-40B4-BE49-F238E27FC236}">
                  <a16:creationId xmlns:a16="http://schemas.microsoft.com/office/drawing/2014/main" id="{20A5C663-FA82-86BF-7FF2-3AF27F74292D}"/>
                </a:ext>
              </a:extLst>
            </p:cNvPr>
            <p:cNvSpPr/>
            <p:nvPr/>
          </p:nvSpPr>
          <p:spPr>
            <a:xfrm>
              <a:off x="7794458" y="3126480"/>
              <a:ext cx="404760" cy="961173"/>
            </a:xfrm>
            <a:prstGeom prst="homePlate">
              <a:avLst>
                <a:gd name="adj" fmla="val 100000"/>
              </a:avLst>
            </a:prstGeom>
            <a:gradFill flip="none" rotWithShape="1">
              <a:gsLst>
                <a:gs pos="100000">
                  <a:schemeClr val="bg1"/>
                </a:gs>
                <a:gs pos="18000">
                  <a:schemeClr val="accent1">
                    <a:lumMod val="60000"/>
                    <a:lumOff val="4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FBBAED4A-AF32-8EBA-7AE0-8217309D3014}"/>
                </a:ext>
              </a:extLst>
            </p:cNvPr>
            <p:cNvSpPr/>
            <p:nvPr/>
          </p:nvSpPr>
          <p:spPr>
            <a:xfrm>
              <a:off x="5950587" y="2729947"/>
              <a:ext cx="1754237" cy="1754237"/>
            </a:xfrm>
            <a:prstGeom prst="ellipse">
              <a:avLst/>
            </a:prstGeom>
            <a:noFill/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b="1" dirty="0">
                  <a:solidFill>
                    <a:srgbClr val="C0000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7%</a:t>
              </a:r>
              <a:endParaRPr lang="en-US" altLang="ko-KR" sz="1600" b="1" dirty="0">
                <a:solidFill>
                  <a:srgbClr val="C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8A46FEF-21ED-BC04-1471-5CC9E651C235}"/>
                </a:ext>
              </a:extLst>
            </p:cNvPr>
            <p:cNvSpPr/>
            <p:nvPr/>
          </p:nvSpPr>
          <p:spPr>
            <a:xfrm>
              <a:off x="8286500" y="2703896"/>
              <a:ext cx="1754237" cy="1754237"/>
            </a:xfrm>
            <a:prstGeom prst="ellipse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b="1" dirty="0">
                  <a:solidFill>
                    <a:schemeClr val="accent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3.4%</a:t>
              </a:r>
              <a:endParaRPr lang="en-US" altLang="ko-KR" sz="1600" b="1" dirty="0">
                <a:solidFill>
                  <a:schemeClr val="accent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54ED3EED-ED5C-5336-79A5-07AB6E9814B6}"/>
              </a:ext>
            </a:extLst>
          </p:cNvPr>
          <p:cNvSpPr txBox="1"/>
          <p:nvPr/>
        </p:nvSpPr>
        <p:spPr>
          <a:xfrm>
            <a:off x="6056140" y="2811381"/>
            <a:ext cx="18739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평균 불량률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981485F-A996-7398-4B58-AECFB38B6822}"/>
              </a:ext>
            </a:extLst>
          </p:cNvPr>
          <p:cNvSpPr txBox="1"/>
          <p:nvPr/>
        </p:nvSpPr>
        <p:spPr>
          <a:xfrm>
            <a:off x="8084140" y="2655090"/>
            <a:ext cx="18739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최적의 공정경로 불량률 </a:t>
            </a:r>
            <a:endParaRPr lang="en-US" altLang="ko-KR" dirty="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AE20A30-7191-B499-A261-6976A5085664}"/>
              </a:ext>
            </a:extLst>
          </p:cNvPr>
          <p:cNvGrpSpPr/>
          <p:nvPr/>
        </p:nvGrpSpPr>
        <p:grpSpPr>
          <a:xfrm>
            <a:off x="1877967" y="3251326"/>
            <a:ext cx="2175604" cy="414466"/>
            <a:chOff x="1877967" y="3251326"/>
            <a:chExt cx="2175604" cy="414466"/>
          </a:xfrm>
        </p:grpSpPr>
        <p:sp>
          <p:nvSpPr>
            <p:cNvPr id="276" name="타원 275">
              <a:extLst>
                <a:ext uri="{FF2B5EF4-FFF2-40B4-BE49-F238E27FC236}">
                  <a16:creationId xmlns:a16="http://schemas.microsoft.com/office/drawing/2014/main" id="{5AE9F5ED-6B88-42CE-3298-F1454EE99CD1}"/>
                </a:ext>
              </a:extLst>
            </p:cNvPr>
            <p:cNvSpPr/>
            <p:nvPr/>
          </p:nvSpPr>
          <p:spPr>
            <a:xfrm>
              <a:off x="3981571" y="3408433"/>
              <a:ext cx="72000" cy="130505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1E0B7566-E18B-B65C-F779-B474A6D50F3A}"/>
                </a:ext>
              </a:extLst>
            </p:cNvPr>
            <p:cNvSpPr/>
            <p:nvPr/>
          </p:nvSpPr>
          <p:spPr>
            <a:xfrm>
              <a:off x="1877967" y="3251326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AC8BBD58-F052-01AF-E8CF-256618173418}"/>
                </a:ext>
              </a:extLst>
            </p:cNvPr>
            <p:cNvSpPr/>
            <p:nvPr/>
          </p:nvSpPr>
          <p:spPr>
            <a:xfrm>
              <a:off x="2280546" y="3251326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AB816214-7AC0-7AB2-56F2-359EFC90992E}"/>
                </a:ext>
              </a:extLst>
            </p:cNvPr>
            <p:cNvSpPr/>
            <p:nvPr/>
          </p:nvSpPr>
          <p:spPr>
            <a:xfrm>
              <a:off x="2683125" y="3251326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2F13D19F-FA1F-DE0E-A79E-F78BBF40D24D}"/>
                </a:ext>
              </a:extLst>
            </p:cNvPr>
            <p:cNvSpPr/>
            <p:nvPr/>
          </p:nvSpPr>
          <p:spPr>
            <a:xfrm>
              <a:off x="3085704" y="3251326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433E9B5F-5FEF-C5D3-BC44-D7B12C0E0685}"/>
                </a:ext>
              </a:extLst>
            </p:cNvPr>
            <p:cNvSpPr/>
            <p:nvPr/>
          </p:nvSpPr>
          <p:spPr>
            <a:xfrm>
              <a:off x="3488283" y="3251326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D3BFC15-4021-45D9-2DDF-4D08998797E6}"/>
              </a:ext>
            </a:extLst>
          </p:cNvPr>
          <p:cNvGrpSpPr/>
          <p:nvPr/>
        </p:nvGrpSpPr>
        <p:grpSpPr>
          <a:xfrm>
            <a:off x="1877967" y="2771023"/>
            <a:ext cx="1907625" cy="414466"/>
            <a:chOff x="1877967" y="2771023"/>
            <a:chExt cx="1907625" cy="414466"/>
          </a:xfrm>
        </p:grpSpPr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DD3BE4D3-6D0C-61D0-C3AF-274D8B26568A}"/>
                </a:ext>
              </a:extLst>
            </p:cNvPr>
            <p:cNvSpPr/>
            <p:nvPr/>
          </p:nvSpPr>
          <p:spPr>
            <a:xfrm>
              <a:off x="1877967" y="2771023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A628BAF3-6247-0D9F-C1D6-2286601325B5}"/>
                </a:ext>
              </a:extLst>
            </p:cNvPr>
            <p:cNvSpPr/>
            <p:nvPr/>
          </p:nvSpPr>
          <p:spPr>
            <a:xfrm>
              <a:off x="2280546" y="2771023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969ACC92-1648-3BB4-9953-7F8CAD803CA1}"/>
                </a:ext>
              </a:extLst>
            </p:cNvPr>
            <p:cNvSpPr/>
            <p:nvPr/>
          </p:nvSpPr>
          <p:spPr>
            <a:xfrm>
              <a:off x="2683125" y="2771023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02BD2729-5C7A-45B6-3C80-72EC15B1DF4B}"/>
                </a:ext>
              </a:extLst>
            </p:cNvPr>
            <p:cNvSpPr/>
            <p:nvPr/>
          </p:nvSpPr>
          <p:spPr>
            <a:xfrm>
              <a:off x="3085704" y="2771023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CDF15A76-AC78-FF12-8485-BC7C7FF9CA37}"/>
                </a:ext>
              </a:extLst>
            </p:cNvPr>
            <p:cNvSpPr/>
            <p:nvPr/>
          </p:nvSpPr>
          <p:spPr>
            <a:xfrm>
              <a:off x="3488283" y="2771023"/>
              <a:ext cx="297309" cy="414466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5B629791-9D9D-1B87-1BA9-84D458392A80}"/>
              </a:ext>
            </a:extLst>
          </p:cNvPr>
          <p:cNvCxnSpPr>
            <a:cxnSpLocks/>
          </p:cNvCxnSpPr>
          <p:nvPr/>
        </p:nvCxnSpPr>
        <p:spPr>
          <a:xfrm flipH="1">
            <a:off x="3939233" y="5526773"/>
            <a:ext cx="230303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58DB57A-06AB-56DD-B721-E13C1A8BA4B9}"/>
              </a:ext>
            </a:extLst>
          </p:cNvPr>
          <p:cNvSpPr/>
          <p:nvPr/>
        </p:nvSpPr>
        <p:spPr>
          <a:xfrm>
            <a:off x="5548075" y="5128322"/>
            <a:ext cx="4945282" cy="1218295"/>
          </a:xfrm>
          <a:prstGeom prst="roundRect">
            <a:avLst>
              <a:gd name="adj" fmla="val 112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dirty="0">
                <a:solidFill>
                  <a:schemeClr val="tx1"/>
                </a:solidFill>
              </a:rPr>
              <a:t>1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>
                <a:solidFill>
                  <a:schemeClr val="tx1"/>
                </a:solidFill>
              </a:rPr>
              <a:t>Lot</a:t>
            </a:r>
            <a:r>
              <a:rPr lang="ko-KR" altLang="en-US" sz="1400" dirty="0">
                <a:solidFill>
                  <a:schemeClr val="tx1"/>
                </a:solidFill>
              </a:rPr>
              <a:t>당 도출된 칩 불량률을 </a:t>
            </a:r>
            <a:r>
              <a:rPr lang="en-US" altLang="ko-KR" sz="1400" dirty="0">
                <a:solidFill>
                  <a:schemeClr val="tx1"/>
                </a:solidFill>
              </a:rPr>
              <a:t>DB</a:t>
            </a:r>
            <a:r>
              <a:rPr lang="ko-KR" altLang="en-US" sz="1400" dirty="0">
                <a:solidFill>
                  <a:schemeClr val="tx1"/>
                </a:solidFill>
              </a:rPr>
              <a:t>에 저장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solidFill>
                  <a:schemeClr val="tx1"/>
                </a:solidFill>
              </a:rPr>
              <a:t>업데이트 된 데이터로 </a:t>
            </a:r>
            <a:r>
              <a:rPr lang="ko-KR" altLang="en-US" sz="1400" dirty="0" err="1">
                <a:solidFill>
                  <a:schemeClr val="tx1"/>
                </a:solidFill>
              </a:rPr>
              <a:t>경로별</a:t>
            </a:r>
            <a:r>
              <a:rPr lang="ko-KR" altLang="en-US" sz="1400" dirty="0">
                <a:solidFill>
                  <a:schemeClr val="tx1"/>
                </a:solidFill>
              </a:rPr>
              <a:t> 불량률 재계산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solidFill>
                  <a:schemeClr val="tx1"/>
                </a:solidFill>
              </a:rPr>
              <a:t>불량률이 적은 최적 경로 추천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017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F366C86-05A9-5EC9-0350-E40BD71A7B4E}"/>
              </a:ext>
            </a:extLst>
          </p:cNvPr>
          <p:cNvSpPr txBox="1"/>
          <p:nvPr/>
        </p:nvSpPr>
        <p:spPr>
          <a:xfrm>
            <a:off x="10363200" y="6610350"/>
            <a:ext cx="3952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E0B2B7-DB52-6D77-22CF-29D8E4AEF549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06.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개선안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D09BFA6-0FBD-A760-C1B3-20813A138782}"/>
              </a:ext>
            </a:extLst>
          </p:cNvPr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BDD207E1-63D5-3C78-E176-BEB7AC5E78EB}"/>
              </a:ext>
            </a:extLst>
          </p:cNvPr>
          <p:cNvSpPr/>
          <p:nvPr/>
        </p:nvSpPr>
        <p:spPr>
          <a:xfrm>
            <a:off x="533400" y="1672093"/>
            <a:ext cx="9652000" cy="4894145"/>
          </a:xfrm>
          <a:prstGeom prst="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" name="last">
            <a:hlinkClick r:id="" action="ppaction://media"/>
            <a:extLst>
              <a:ext uri="{FF2B5EF4-FFF2-40B4-BE49-F238E27FC236}">
                <a16:creationId xmlns:a16="http://schemas.microsoft.com/office/drawing/2014/main" id="{01E4B491-1565-90A0-8EAA-2E69CD7257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018" y="824390"/>
            <a:ext cx="10391775" cy="584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736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1" y="5401128"/>
            <a:ext cx="10691813" cy="20882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79"/>
          </a:p>
        </p:txBody>
      </p:sp>
      <p:sp>
        <p:nvSpPr>
          <p:cNvPr id="7" name="직사각형 6"/>
          <p:cNvSpPr/>
          <p:nvPr/>
        </p:nvSpPr>
        <p:spPr>
          <a:xfrm>
            <a:off x="-1" y="5603860"/>
            <a:ext cx="10691813" cy="124459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79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ABC72-6FC7-382A-3338-FD10B5A05287}"/>
              </a:ext>
            </a:extLst>
          </p:cNvPr>
          <p:cNvSpPr txBox="1"/>
          <p:nvPr/>
        </p:nvSpPr>
        <p:spPr>
          <a:xfrm>
            <a:off x="4075187" y="2414168"/>
            <a:ext cx="2543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감사합니다</a:t>
            </a:r>
            <a:endParaRPr lang="en-US" altLang="ko-KR" sz="36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  <a:p>
            <a:pPr algn="ctr"/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Q&amp;A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707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텍스트, 전자기기, 회로이(가) 표시된 사진&#10;&#10;자동 생성된 설명">
            <a:extLst>
              <a:ext uri="{FF2B5EF4-FFF2-40B4-BE49-F238E27FC236}">
                <a16:creationId xmlns:a16="http://schemas.microsoft.com/office/drawing/2014/main" id="{19D363BC-F7D1-7D52-FF58-EB3BCA518AE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3"/>
          <a:stretch/>
        </p:blipFill>
        <p:spPr>
          <a:xfrm>
            <a:off x="5766850" y="819677"/>
            <a:ext cx="4949244" cy="6038324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6357D908-A4C9-CB78-41FD-3B10994AF88E}"/>
              </a:ext>
            </a:extLst>
          </p:cNvPr>
          <p:cNvGrpSpPr/>
          <p:nvPr/>
        </p:nvGrpSpPr>
        <p:grpSpPr>
          <a:xfrm>
            <a:off x="773186" y="1649934"/>
            <a:ext cx="4900401" cy="4556600"/>
            <a:chOff x="4884893" y="1268110"/>
            <a:chExt cx="4900401" cy="4556600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7C2274F9-337E-851E-4163-0B6565D435C6}"/>
                </a:ext>
              </a:extLst>
            </p:cNvPr>
            <p:cNvGrpSpPr/>
            <p:nvPr/>
          </p:nvGrpSpPr>
          <p:grpSpPr>
            <a:xfrm>
              <a:off x="4884893" y="1268110"/>
              <a:ext cx="4900401" cy="4556600"/>
              <a:chOff x="5580175" y="1267066"/>
              <a:chExt cx="5442143" cy="4879995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A1C1130-7868-E7ED-B387-7DE437FA7C61}"/>
                  </a:ext>
                </a:extLst>
              </p:cNvPr>
              <p:cNvSpPr txBox="1"/>
              <p:nvPr/>
            </p:nvSpPr>
            <p:spPr>
              <a:xfrm>
                <a:off x="5580178" y="1267066"/>
                <a:ext cx="874050" cy="692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b="1" dirty="0">
                    <a:solidFill>
                      <a:srgbClr val="262626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01</a:t>
                </a:r>
                <a:endParaRPr lang="ko-KR" altLang="en-US" sz="3600" b="1" dirty="0">
                  <a:solidFill>
                    <a:srgbClr val="262626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1DFC55C-DFC9-52FB-586E-6DED463FC6CE}"/>
                  </a:ext>
                </a:extLst>
              </p:cNvPr>
              <p:cNvSpPr txBox="1"/>
              <p:nvPr/>
            </p:nvSpPr>
            <p:spPr>
              <a:xfrm>
                <a:off x="5580177" y="2662997"/>
                <a:ext cx="874051" cy="692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b="1" dirty="0">
                    <a:solidFill>
                      <a:srgbClr val="262626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03</a:t>
                </a:r>
                <a:endParaRPr lang="ko-KR" altLang="en-US" sz="3600" b="1" dirty="0">
                  <a:solidFill>
                    <a:srgbClr val="262626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5CF6B797-050F-BBC3-351E-9F6BE4E762F4}"/>
                  </a:ext>
                </a:extLst>
              </p:cNvPr>
              <p:cNvSpPr txBox="1"/>
              <p:nvPr/>
            </p:nvSpPr>
            <p:spPr>
              <a:xfrm>
                <a:off x="5580176" y="1965031"/>
                <a:ext cx="823791" cy="692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b="1" dirty="0">
                    <a:solidFill>
                      <a:srgbClr val="262626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02</a:t>
                </a:r>
                <a:endParaRPr lang="ko-KR" altLang="en-US" sz="3600" b="1" dirty="0">
                  <a:solidFill>
                    <a:srgbClr val="262626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242334E8-9EF8-4409-08C5-24C6A77A3527}"/>
                  </a:ext>
                </a:extLst>
              </p:cNvPr>
              <p:cNvSpPr txBox="1"/>
              <p:nvPr/>
            </p:nvSpPr>
            <p:spPr>
              <a:xfrm>
                <a:off x="6403971" y="1327062"/>
                <a:ext cx="4618347" cy="560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7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추진배경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C200A4D-1928-96A0-F8DB-096CF8477C15}"/>
                  </a:ext>
                </a:extLst>
              </p:cNvPr>
              <p:cNvSpPr txBox="1"/>
              <p:nvPr/>
            </p:nvSpPr>
            <p:spPr>
              <a:xfrm>
                <a:off x="6403970" y="2742171"/>
                <a:ext cx="4618347" cy="5438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7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반도체 공정의 이해</a:t>
                </a:r>
                <a:endParaRPr lang="en-US" altLang="ko-KR" sz="2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DD81592-4737-F748-749D-AB99F0C01245}"/>
                  </a:ext>
                </a:extLst>
              </p:cNvPr>
              <p:cNvSpPr txBox="1"/>
              <p:nvPr/>
            </p:nvSpPr>
            <p:spPr>
              <a:xfrm>
                <a:off x="5580177" y="3360963"/>
                <a:ext cx="977624" cy="692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b="1" dirty="0">
                    <a:solidFill>
                      <a:srgbClr val="262626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04</a:t>
                </a:r>
                <a:endParaRPr lang="ko-KR" altLang="en-US" sz="3600" b="1" dirty="0">
                  <a:solidFill>
                    <a:srgbClr val="262626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368B5CF2-28F5-C135-8FF4-7975FF520629}"/>
                  </a:ext>
                </a:extLst>
              </p:cNvPr>
              <p:cNvSpPr txBox="1"/>
              <p:nvPr/>
            </p:nvSpPr>
            <p:spPr>
              <a:xfrm>
                <a:off x="6403968" y="3433244"/>
                <a:ext cx="4618347" cy="560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7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분석계획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343BD6B-C2DF-537C-9334-8FB80271B768}"/>
                  </a:ext>
                </a:extLst>
              </p:cNvPr>
              <p:cNvSpPr txBox="1"/>
              <p:nvPr/>
            </p:nvSpPr>
            <p:spPr>
              <a:xfrm>
                <a:off x="6403971" y="2034616"/>
                <a:ext cx="4618347" cy="560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7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현황 및 개선기회</a:t>
                </a:r>
                <a:endParaRPr lang="en-US" altLang="ko-KR" sz="2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177C91A-85E4-B297-4E44-57CA043C692E}"/>
                  </a:ext>
                </a:extLst>
              </p:cNvPr>
              <p:cNvSpPr txBox="1"/>
              <p:nvPr/>
            </p:nvSpPr>
            <p:spPr>
              <a:xfrm>
                <a:off x="5580177" y="4058929"/>
                <a:ext cx="874051" cy="692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b="1" dirty="0">
                    <a:solidFill>
                      <a:srgbClr val="262626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05</a:t>
                </a:r>
                <a:endParaRPr lang="ko-KR" altLang="en-US" sz="3600" b="1" dirty="0">
                  <a:solidFill>
                    <a:srgbClr val="262626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98B8FD79-CCAB-5C00-F918-A6FBF97A13D9}"/>
                  </a:ext>
                </a:extLst>
              </p:cNvPr>
              <p:cNvSpPr txBox="1"/>
              <p:nvPr/>
            </p:nvSpPr>
            <p:spPr>
              <a:xfrm>
                <a:off x="6403967" y="4140798"/>
                <a:ext cx="4618347" cy="560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7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분석결과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518A0C6-DCFB-4DC1-AF7C-AA9EDC7324F3}"/>
                  </a:ext>
                </a:extLst>
              </p:cNvPr>
              <p:cNvSpPr txBox="1"/>
              <p:nvPr/>
            </p:nvSpPr>
            <p:spPr>
              <a:xfrm>
                <a:off x="5580176" y="4756895"/>
                <a:ext cx="977624" cy="692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b="1" dirty="0">
                    <a:solidFill>
                      <a:srgbClr val="262626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06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311A483-C824-E982-6603-4B7BC45D295C}"/>
                  </a:ext>
                </a:extLst>
              </p:cNvPr>
              <p:cNvSpPr txBox="1"/>
              <p:nvPr/>
            </p:nvSpPr>
            <p:spPr>
              <a:xfrm>
                <a:off x="5580175" y="5454858"/>
                <a:ext cx="874050" cy="692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b="1" dirty="0">
                    <a:solidFill>
                      <a:srgbClr val="262626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07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5CABC5C-62BC-A1AD-F05B-4385DD41ABBE}"/>
                  </a:ext>
                </a:extLst>
              </p:cNvPr>
              <p:cNvSpPr txBox="1"/>
              <p:nvPr/>
            </p:nvSpPr>
            <p:spPr>
              <a:xfrm>
                <a:off x="6403967" y="4848353"/>
                <a:ext cx="4618347" cy="560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7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개선안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D67AE9F-7E4D-72AD-081E-7010324DD98C}"/>
                  </a:ext>
                </a:extLst>
              </p:cNvPr>
              <p:cNvSpPr txBox="1"/>
              <p:nvPr/>
            </p:nvSpPr>
            <p:spPr>
              <a:xfrm>
                <a:off x="6403967" y="5555906"/>
                <a:ext cx="4618347" cy="560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cs typeface="Arial" panose="020B0604020202020204" pitchFamily="34" charset="0"/>
                  </a:rPr>
                  <a:t>Learned Lessons</a:t>
                </a:r>
                <a:endParaRPr lang="ko-KR" altLang="en-US" sz="2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C787A8F1-0A8E-30B3-F0F5-04C280FEA8F6}"/>
                </a:ext>
              </a:extLst>
            </p:cNvPr>
            <p:cNvCxnSpPr/>
            <p:nvPr/>
          </p:nvCxnSpPr>
          <p:spPr>
            <a:xfrm>
              <a:off x="5722369" y="1783981"/>
              <a:ext cx="3081389" cy="0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1A03DEDB-14CE-A09F-CA13-29307A8FA76F}"/>
                </a:ext>
              </a:extLst>
            </p:cNvPr>
            <p:cNvCxnSpPr/>
            <p:nvPr/>
          </p:nvCxnSpPr>
          <p:spPr>
            <a:xfrm>
              <a:off x="5722365" y="2442081"/>
              <a:ext cx="3081389" cy="0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F023E776-53A3-2A49-41E8-516165396CE8}"/>
                </a:ext>
              </a:extLst>
            </p:cNvPr>
            <p:cNvCxnSpPr/>
            <p:nvPr/>
          </p:nvCxnSpPr>
          <p:spPr>
            <a:xfrm>
              <a:off x="5722368" y="3100181"/>
              <a:ext cx="3081389" cy="0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2496DD26-318D-785F-BFFC-3B1D703ADDDC}"/>
                </a:ext>
              </a:extLst>
            </p:cNvPr>
            <p:cNvCxnSpPr/>
            <p:nvPr/>
          </p:nvCxnSpPr>
          <p:spPr>
            <a:xfrm>
              <a:off x="5722368" y="3758281"/>
              <a:ext cx="3081389" cy="0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33C3401D-4DA0-A5DB-8D13-C6C2ABDF800A}"/>
                </a:ext>
              </a:extLst>
            </p:cNvPr>
            <p:cNvCxnSpPr/>
            <p:nvPr/>
          </p:nvCxnSpPr>
          <p:spPr>
            <a:xfrm>
              <a:off x="5722368" y="4416381"/>
              <a:ext cx="3081389" cy="0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6EE53FED-405D-3265-3DBA-D96250A4B85E}"/>
                </a:ext>
              </a:extLst>
            </p:cNvPr>
            <p:cNvCxnSpPr/>
            <p:nvPr/>
          </p:nvCxnSpPr>
          <p:spPr>
            <a:xfrm>
              <a:off x="5722366" y="5074481"/>
              <a:ext cx="3081389" cy="0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8E16192D-28CC-A524-1225-EF4655B6A4A8}"/>
                </a:ext>
              </a:extLst>
            </p:cNvPr>
            <p:cNvCxnSpPr/>
            <p:nvPr/>
          </p:nvCxnSpPr>
          <p:spPr>
            <a:xfrm>
              <a:off x="5722367" y="5732581"/>
              <a:ext cx="3081389" cy="0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C4AE4EFD-466A-FBCA-8D0E-8ACF9F64331B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ko-KR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목차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912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01.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추진배경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FF2AEA40-37C4-9181-9C45-095904CA6E23}"/>
              </a:ext>
            </a:extLst>
          </p:cNvPr>
          <p:cNvSpPr txBox="1"/>
          <p:nvPr/>
        </p:nvSpPr>
        <p:spPr>
          <a:xfrm>
            <a:off x="225585" y="814176"/>
            <a:ext cx="102148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b="1" spc="-70" dirty="0">
                <a:solidFill>
                  <a:sysClr val="windowText" lastClr="000000"/>
                </a:solidFill>
              </a:rPr>
              <a:t>국내 반도체 수출은 </a:t>
            </a:r>
            <a:r>
              <a:rPr lang="en-US" altLang="ko-KR" sz="1600" b="1" spc="-70" dirty="0">
                <a:solidFill>
                  <a:sysClr val="windowText" lastClr="000000"/>
                </a:solidFill>
              </a:rPr>
              <a:t>20%</a:t>
            </a:r>
            <a:r>
              <a:rPr lang="ko-KR" altLang="en-US" sz="1600" b="1" spc="-70" dirty="0">
                <a:solidFill>
                  <a:sysClr val="windowText" lastClr="000000"/>
                </a:solidFill>
              </a:rPr>
              <a:t>로 큰 비중을 차지하고 있으나</a:t>
            </a:r>
            <a:r>
              <a:rPr lang="en-US" altLang="ko-KR" sz="1600" b="1" spc="-70" dirty="0">
                <a:solidFill>
                  <a:sysClr val="windowText" lastClr="000000"/>
                </a:solidFill>
              </a:rPr>
              <a:t>, </a:t>
            </a:r>
            <a:r>
              <a:rPr lang="ko-KR" altLang="en-US" sz="1600" b="1" spc="-70" dirty="0">
                <a:solidFill>
                  <a:sysClr val="windowText" lastClr="000000"/>
                </a:solidFill>
              </a:rPr>
              <a:t>당사의 불량률은 지속적으로 높게 나타남에 따라 </a:t>
            </a:r>
            <a:br>
              <a:rPr lang="en-US" altLang="ko-KR" sz="1600" b="1" spc="-70" dirty="0">
                <a:solidFill>
                  <a:sysClr val="windowText" lastClr="000000"/>
                </a:solidFill>
              </a:rPr>
            </a:br>
            <a:r>
              <a:rPr lang="ko-KR" altLang="en-US" sz="1600" b="1" spc="-70" dirty="0">
                <a:solidFill>
                  <a:schemeClr val="accent5">
                    <a:lumMod val="75000"/>
                  </a:schemeClr>
                </a:solidFill>
              </a:rPr>
              <a:t>경쟁력 우위 확보를 위한 조업안정화 활동 필요</a:t>
            </a:r>
            <a:endParaRPr lang="en-US" altLang="ko-KR" sz="1600" b="1" spc="-7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84199922-41B9-4F30-66F8-B5099CD9F654}"/>
              </a:ext>
            </a:extLst>
          </p:cNvPr>
          <p:cNvSpPr txBox="1"/>
          <p:nvPr/>
        </p:nvSpPr>
        <p:spPr>
          <a:xfrm>
            <a:off x="225585" y="3830877"/>
            <a:ext cx="102148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b="1" spc="-70" dirty="0">
                <a:solidFill>
                  <a:sysClr val="windowText" lastClr="000000"/>
                </a:solidFill>
              </a:rPr>
              <a:t>글로벌 경쟁 환경에서 반도체 선도기업의 시장 독점화로 당사 또한 수출 및 매출상승률이 둔화됨에  따라 </a:t>
            </a:r>
            <a:r>
              <a:rPr lang="en-US" altLang="ko-KR" sz="1600" b="1" spc="-70">
                <a:solidFill>
                  <a:sysClr val="windowText" lastClr="000000"/>
                </a:solidFill>
              </a:rPr>
              <a:t> </a:t>
            </a:r>
            <a:r>
              <a:rPr lang="ko-KR" altLang="en-US" sz="1600" b="1" spc="-70">
                <a:solidFill>
                  <a:schemeClr val="accent5">
                    <a:lumMod val="75000"/>
                  </a:schemeClr>
                </a:solidFill>
              </a:rPr>
              <a:t>원가 </a:t>
            </a:r>
            <a:r>
              <a:rPr lang="ko-KR" altLang="en-US" sz="1600" b="1" spc="-70" dirty="0">
                <a:solidFill>
                  <a:schemeClr val="accent5">
                    <a:lumMod val="75000"/>
                  </a:schemeClr>
                </a:solidFill>
              </a:rPr>
              <a:t>절감을 통한 경쟁력 확보 필요</a:t>
            </a:r>
            <a:endParaRPr lang="en-US" altLang="ko-KR" sz="1600" b="1" spc="-70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185" name="그룹 184">
            <a:extLst>
              <a:ext uri="{FF2B5EF4-FFF2-40B4-BE49-F238E27FC236}">
                <a16:creationId xmlns:a16="http://schemas.microsoft.com/office/drawing/2014/main" id="{7B52FC5B-37E1-66E4-31CB-11F1EEB0C135}"/>
              </a:ext>
            </a:extLst>
          </p:cNvPr>
          <p:cNvGrpSpPr/>
          <p:nvPr/>
        </p:nvGrpSpPr>
        <p:grpSpPr>
          <a:xfrm>
            <a:off x="5463498" y="1415305"/>
            <a:ext cx="4631494" cy="2318599"/>
            <a:chOff x="5460650" y="1531542"/>
            <a:chExt cx="4631494" cy="2318599"/>
          </a:xfrm>
        </p:grpSpPr>
        <p:sp>
          <p:nvSpPr>
            <p:cNvPr id="186" name="직사각형 185">
              <a:extLst>
                <a:ext uri="{FF2B5EF4-FFF2-40B4-BE49-F238E27FC236}">
                  <a16:creationId xmlns:a16="http://schemas.microsoft.com/office/drawing/2014/main" id="{0ACFE7C8-2C1F-C526-BCAF-D0B2C62B9154}"/>
                </a:ext>
              </a:extLst>
            </p:cNvPr>
            <p:cNvSpPr/>
            <p:nvPr/>
          </p:nvSpPr>
          <p:spPr>
            <a:xfrm>
              <a:off x="5466144" y="1544470"/>
              <a:ext cx="4626000" cy="2305671"/>
            </a:xfrm>
            <a:prstGeom prst="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lnSpc>
                  <a:spcPct val="150000"/>
                </a:lnSpc>
              </a:pPr>
              <a:endParaRPr lang="en-US" altLang="ko-KR" sz="1316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7" name="직사각형 186">
              <a:extLst>
                <a:ext uri="{FF2B5EF4-FFF2-40B4-BE49-F238E27FC236}">
                  <a16:creationId xmlns:a16="http://schemas.microsoft.com/office/drawing/2014/main" id="{01282621-F920-0AC4-43F0-FEC8A0DAE4E7}"/>
                </a:ext>
              </a:extLst>
            </p:cNvPr>
            <p:cNvSpPr/>
            <p:nvPr/>
          </p:nvSpPr>
          <p:spPr>
            <a:xfrm>
              <a:off x="5460650" y="1531542"/>
              <a:ext cx="4626000" cy="40479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/>
                <a:t>당사 불량률</a:t>
              </a:r>
              <a:r>
                <a:rPr lang="en-US" altLang="ko-KR" sz="1100" b="1" dirty="0"/>
                <a:t>(1</a:t>
              </a:r>
              <a:r>
                <a:rPr lang="ko-KR" altLang="en-US" sz="1100" b="1" dirty="0"/>
                <a:t>월</a:t>
              </a:r>
              <a:r>
                <a:rPr lang="en-US" altLang="ko-KR" sz="1100" b="1" dirty="0"/>
                <a:t>~2</a:t>
              </a:r>
              <a:r>
                <a:rPr lang="ko-KR" altLang="en-US" sz="1100" b="1" dirty="0"/>
                <a:t>월</a:t>
              </a:r>
              <a:r>
                <a:rPr lang="en-US" altLang="ko-KR" sz="1100" b="1" dirty="0"/>
                <a:t>)</a:t>
              </a:r>
              <a:endParaRPr lang="ko-KR" altLang="en-US" sz="1100" b="1" dirty="0"/>
            </a:p>
          </p:txBody>
        </p:sp>
      </p:grpSp>
      <p:grpSp>
        <p:nvGrpSpPr>
          <p:cNvPr id="188" name="그룹 187">
            <a:extLst>
              <a:ext uri="{FF2B5EF4-FFF2-40B4-BE49-F238E27FC236}">
                <a16:creationId xmlns:a16="http://schemas.microsoft.com/office/drawing/2014/main" id="{967A084D-76A1-DD81-BD8D-86B57DD52BFB}"/>
              </a:ext>
            </a:extLst>
          </p:cNvPr>
          <p:cNvGrpSpPr/>
          <p:nvPr/>
        </p:nvGrpSpPr>
        <p:grpSpPr>
          <a:xfrm>
            <a:off x="604666" y="1415305"/>
            <a:ext cx="4631494" cy="2318599"/>
            <a:chOff x="5460650" y="1531542"/>
            <a:chExt cx="4631494" cy="2318599"/>
          </a:xfrm>
        </p:grpSpPr>
        <p:sp>
          <p:nvSpPr>
            <p:cNvPr id="189" name="직사각형 188">
              <a:extLst>
                <a:ext uri="{FF2B5EF4-FFF2-40B4-BE49-F238E27FC236}">
                  <a16:creationId xmlns:a16="http://schemas.microsoft.com/office/drawing/2014/main" id="{E604441C-6D9B-30E7-519A-F80E74339A21}"/>
                </a:ext>
              </a:extLst>
            </p:cNvPr>
            <p:cNvSpPr/>
            <p:nvPr/>
          </p:nvSpPr>
          <p:spPr>
            <a:xfrm>
              <a:off x="5466144" y="1544470"/>
              <a:ext cx="4626000" cy="2305671"/>
            </a:xfrm>
            <a:prstGeom prst="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lnSpc>
                  <a:spcPct val="150000"/>
                </a:lnSpc>
              </a:pPr>
              <a:endParaRPr lang="en-US" altLang="ko-KR" sz="1316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0" name="직사각형 189">
              <a:extLst>
                <a:ext uri="{FF2B5EF4-FFF2-40B4-BE49-F238E27FC236}">
                  <a16:creationId xmlns:a16="http://schemas.microsoft.com/office/drawing/2014/main" id="{FDFC611D-F26E-EF58-8BDB-B51FA6D0594F}"/>
                </a:ext>
              </a:extLst>
            </p:cNvPr>
            <p:cNvSpPr/>
            <p:nvPr/>
          </p:nvSpPr>
          <p:spPr>
            <a:xfrm>
              <a:off x="5460650" y="1531542"/>
              <a:ext cx="4626000" cy="40479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/>
                <a:t>주요 품목별 수출 비중</a:t>
              </a:r>
            </a:p>
          </p:txBody>
        </p:sp>
      </p:grpSp>
      <p:grpSp>
        <p:nvGrpSpPr>
          <p:cNvPr id="191" name="그룹 190">
            <a:extLst>
              <a:ext uri="{FF2B5EF4-FFF2-40B4-BE49-F238E27FC236}">
                <a16:creationId xmlns:a16="http://schemas.microsoft.com/office/drawing/2014/main" id="{F4B640BB-7E74-D296-53FC-D19940426072}"/>
              </a:ext>
            </a:extLst>
          </p:cNvPr>
          <p:cNvGrpSpPr/>
          <p:nvPr/>
        </p:nvGrpSpPr>
        <p:grpSpPr>
          <a:xfrm>
            <a:off x="536667" y="1813859"/>
            <a:ext cx="4061004" cy="1806400"/>
            <a:chOff x="527431" y="1651565"/>
            <a:chExt cx="4061004" cy="1806400"/>
          </a:xfrm>
        </p:grpSpPr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A2BCBA0D-0A68-0914-A1C4-9F5E621360E0}"/>
                </a:ext>
              </a:extLst>
            </p:cNvPr>
            <p:cNvSpPr/>
            <p:nvPr/>
          </p:nvSpPr>
          <p:spPr>
            <a:xfrm rot="16200000">
              <a:off x="2486777" y="33095"/>
              <a:ext cx="72000" cy="3828419"/>
            </a:xfrm>
            <a:prstGeom prst="rect">
              <a:avLst/>
            </a:prstGeom>
            <a:solidFill>
              <a:srgbClr val="CF6655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3446F51C-AC58-C157-A542-569634423880}"/>
                </a:ext>
              </a:extLst>
            </p:cNvPr>
            <p:cNvSpPr txBox="1"/>
            <p:nvPr/>
          </p:nvSpPr>
          <p:spPr>
            <a:xfrm>
              <a:off x="527432" y="1651565"/>
              <a:ext cx="11861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spc="-100" dirty="0"/>
                <a:t>반도체</a:t>
              </a:r>
            </a:p>
          </p:txBody>
        </p: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EC0CBF03-C678-2DC8-91FA-1BFBCBE74CAB}"/>
                </a:ext>
              </a:extLst>
            </p:cNvPr>
            <p:cNvSpPr txBox="1"/>
            <p:nvPr/>
          </p:nvSpPr>
          <p:spPr>
            <a:xfrm>
              <a:off x="3879263" y="1686688"/>
              <a:ext cx="7091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CF6655"/>
                  </a:solidFill>
                </a:rPr>
                <a:t>19.9%</a:t>
              </a:r>
              <a:endParaRPr lang="ko-KR" altLang="en-US" sz="1200" b="1" dirty="0">
                <a:solidFill>
                  <a:srgbClr val="CF6655"/>
                </a:solidFill>
              </a:endParaRPr>
            </a:p>
          </p:txBody>
        </p:sp>
        <p:sp>
          <p:nvSpPr>
            <p:cNvPr id="195" name="직사각형 194">
              <a:extLst>
                <a:ext uri="{FF2B5EF4-FFF2-40B4-BE49-F238E27FC236}">
                  <a16:creationId xmlns:a16="http://schemas.microsoft.com/office/drawing/2014/main" id="{501C7046-34D4-82B5-A209-88603E847BC9}"/>
                </a:ext>
              </a:extLst>
            </p:cNvPr>
            <p:cNvSpPr/>
            <p:nvPr/>
          </p:nvSpPr>
          <p:spPr>
            <a:xfrm rot="16200000">
              <a:off x="1541296" y="1347241"/>
              <a:ext cx="72000" cy="193745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3D0BA87E-4031-8FCC-2BA8-F1001C58E4D5}"/>
                </a:ext>
              </a:extLst>
            </p:cNvPr>
            <p:cNvSpPr txBox="1"/>
            <p:nvPr/>
          </p:nvSpPr>
          <p:spPr>
            <a:xfrm>
              <a:off x="527432" y="2018551"/>
              <a:ext cx="11861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spc="-100" dirty="0"/>
                <a:t>일반기계</a:t>
              </a:r>
            </a:p>
          </p:txBody>
        </p:sp>
        <p:sp>
          <p:nvSpPr>
            <p:cNvPr id="197" name="직사각형 196">
              <a:extLst>
                <a:ext uri="{FF2B5EF4-FFF2-40B4-BE49-F238E27FC236}">
                  <a16:creationId xmlns:a16="http://schemas.microsoft.com/office/drawing/2014/main" id="{04BB3716-8E87-3475-58B8-05524AAF8D54}"/>
                </a:ext>
              </a:extLst>
            </p:cNvPr>
            <p:cNvSpPr/>
            <p:nvPr/>
          </p:nvSpPr>
          <p:spPr>
            <a:xfrm rot="16200000">
              <a:off x="1441293" y="1815909"/>
              <a:ext cx="72000" cy="173745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0639B140-D571-500B-DA84-8DBCAD35ABA2}"/>
                </a:ext>
              </a:extLst>
            </p:cNvPr>
            <p:cNvSpPr txBox="1"/>
            <p:nvPr/>
          </p:nvSpPr>
          <p:spPr>
            <a:xfrm>
              <a:off x="527432" y="2385536"/>
              <a:ext cx="11861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spc="-100" dirty="0"/>
                <a:t>자동차</a:t>
              </a:r>
            </a:p>
          </p:txBody>
        </p:sp>
        <p:sp>
          <p:nvSpPr>
            <p:cNvPr id="199" name="직사각형 198">
              <a:extLst>
                <a:ext uri="{FF2B5EF4-FFF2-40B4-BE49-F238E27FC236}">
                  <a16:creationId xmlns:a16="http://schemas.microsoft.com/office/drawing/2014/main" id="{1D74267A-FB50-D777-D989-A3DC972AC891}"/>
                </a:ext>
              </a:extLst>
            </p:cNvPr>
            <p:cNvSpPr/>
            <p:nvPr/>
          </p:nvSpPr>
          <p:spPr>
            <a:xfrm rot="16200000">
              <a:off x="1409860" y="2216007"/>
              <a:ext cx="72000" cy="167458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E6384CD0-C987-4D4B-111F-90E058388069}"/>
                </a:ext>
              </a:extLst>
            </p:cNvPr>
            <p:cNvSpPr txBox="1"/>
            <p:nvPr/>
          </p:nvSpPr>
          <p:spPr>
            <a:xfrm>
              <a:off x="527432" y="2752521"/>
              <a:ext cx="11861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spc="-100" dirty="0"/>
                <a:t>석유화학</a:t>
              </a:r>
            </a:p>
          </p:txBody>
        </p:sp>
        <p:sp>
          <p:nvSpPr>
            <p:cNvPr id="201" name="직사각형 200">
              <a:extLst>
                <a:ext uri="{FF2B5EF4-FFF2-40B4-BE49-F238E27FC236}">
                  <a16:creationId xmlns:a16="http://schemas.microsoft.com/office/drawing/2014/main" id="{CB98F744-EA89-425A-FA31-C33CE0837A6F}"/>
                </a:ext>
              </a:extLst>
            </p:cNvPr>
            <p:cNvSpPr/>
            <p:nvPr/>
          </p:nvSpPr>
          <p:spPr>
            <a:xfrm rot="16200000">
              <a:off x="1265282" y="2729250"/>
              <a:ext cx="72000" cy="138543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1F5367C2-0319-745F-62BE-8BFDC2C5732F}"/>
                </a:ext>
              </a:extLst>
            </p:cNvPr>
            <p:cNvSpPr txBox="1"/>
            <p:nvPr/>
          </p:nvSpPr>
          <p:spPr>
            <a:xfrm>
              <a:off x="527431" y="3119507"/>
              <a:ext cx="7904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spc="-100" dirty="0"/>
                <a:t>철강제품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2D59D8E5-8DE3-27AE-C6BC-B49FE4295AC2}"/>
                </a:ext>
              </a:extLst>
            </p:cNvPr>
            <p:cNvSpPr txBox="1"/>
            <p:nvPr/>
          </p:nvSpPr>
          <p:spPr>
            <a:xfrm>
              <a:off x="1550703" y="3157247"/>
              <a:ext cx="5900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2">
                      <a:lumMod val="50000"/>
                    </a:schemeClr>
                  </a:solidFill>
                </a:rPr>
                <a:t>5.2%</a:t>
              </a:r>
              <a:endParaRPr lang="ko-KR" altLang="en-US" sz="12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55808E68-4F30-A61E-1885-F10F9BCD93C3}"/>
                </a:ext>
              </a:extLst>
            </p:cNvPr>
            <p:cNvSpPr txBox="1"/>
            <p:nvPr/>
          </p:nvSpPr>
          <p:spPr>
            <a:xfrm>
              <a:off x="1918768" y="2794275"/>
              <a:ext cx="5900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2">
                      <a:lumMod val="50000"/>
                    </a:schemeClr>
                  </a:solidFill>
                </a:rPr>
                <a:t>7%</a:t>
              </a:r>
              <a:endParaRPr lang="ko-KR" altLang="en-US" sz="12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B889BEF1-81FA-7865-379C-6E702D95ADA7}"/>
                </a:ext>
              </a:extLst>
            </p:cNvPr>
            <p:cNvSpPr txBox="1"/>
            <p:nvPr/>
          </p:nvSpPr>
          <p:spPr>
            <a:xfrm>
              <a:off x="1919424" y="2422635"/>
              <a:ext cx="56725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2">
                      <a:lumMod val="50000"/>
                    </a:schemeClr>
                  </a:solidFill>
                </a:rPr>
                <a:t>7.3%</a:t>
              </a:r>
              <a:endParaRPr lang="ko-KR" altLang="en-US" sz="12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7D57D688-C9E1-F38E-E69C-BA61FA796A25}"/>
                </a:ext>
              </a:extLst>
            </p:cNvPr>
            <p:cNvSpPr txBox="1"/>
            <p:nvPr/>
          </p:nvSpPr>
          <p:spPr>
            <a:xfrm>
              <a:off x="2076883" y="2048000"/>
              <a:ext cx="56725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2">
                      <a:lumMod val="50000"/>
                    </a:schemeClr>
                  </a:solidFill>
                </a:rPr>
                <a:t>9.4%</a:t>
              </a:r>
              <a:endParaRPr lang="ko-KR" altLang="en-US" sz="12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222" name="그룹 221">
            <a:extLst>
              <a:ext uri="{FF2B5EF4-FFF2-40B4-BE49-F238E27FC236}">
                <a16:creationId xmlns:a16="http://schemas.microsoft.com/office/drawing/2014/main" id="{DAD244A4-2E2B-9EB4-DF23-B743BCB2FB03}"/>
              </a:ext>
            </a:extLst>
          </p:cNvPr>
          <p:cNvGrpSpPr/>
          <p:nvPr/>
        </p:nvGrpSpPr>
        <p:grpSpPr>
          <a:xfrm>
            <a:off x="6344306" y="1925863"/>
            <a:ext cx="2869879" cy="1786273"/>
            <a:chOff x="5690825" y="1708153"/>
            <a:chExt cx="2869879" cy="1786273"/>
          </a:xfrm>
        </p:grpSpPr>
        <p:grpSp>
          <p:nvGrpSpPr>
            <p:cNvPr id="223" name="그룹 222">
              <a:extLst>
                <a:ext uri="{FF2B5EF4-FFF2-40B4-BE49-F238E27FC236}">
                  <a16:creationId xmlns:a16="http://schemas.microsoft.com/office/drawing/2014/main" id="{F876E0C3-00C5-0589-9308-F89B6A7AA467}"/>
                </a:ext>
              </a:extLst>
            </p:cNvPr>
            <p:cNvGrpSpPr/>
            <p:nvPr/>
          </p:nvGrpSpPr>
          <p:grpSpPr>
            <a:xfrm>
              <a:off x="5914539" y="1708153"/>
              <a:ext cx="2646165" cy="1786273"/>
              <a:chOff x="5946148" y="1699763"/>
              <a:chExt cx="2646165" cy="1786273"/>
            </a:xfrm>
          </p:grpSpPr>
          <p:grpSp>
            <p:nvGrpSpPr>
              <p:cNvPr id="229" name="그룹 228">
                <a:extLst>
                  <a:ext uri="{FF2B5EF4-FFF2-40B4-BE49-F238E27FC236}">
                    <a16:creationId xmlns:a16="http://schemas.microsoft.com/office/drawing/2014/main" id="{703EDD53-1BB6-6288-AF7C-7B623007F91D}"/>
                  </a:ext>
                </a:extLst>
              </p:cNvPr>
              <p:cNvGrpSpPr/>
              <p:nvPr/>
            </p:nvGrpSpPr>
            <p:grpSpPr>
              <a:xfrm>
                <a:off x="5987209" y="1768700"/>
                <a:ext cx="2605104" cy="1717336"/>
                <a:chOff x="5765630" y="1768466"/>
                <a:chExt cx="2605104" cy="1717336"/>
              </a:xfrm>
            </p:grpSpPr>
            <p:cxnSp>
              <p:nvCxnSpPr>
                <p:cNvPr id="231" name="직선 연결선 230">
                  <a:extLst>
                    <a:ext uri="{FF2B5EF4-FFF2-40B4-BE49-F238E27FC236}">
                      <a16:creationId xmlns:a16="http://schemas.microsoft.com/office/drawing/2014/main" id="{6A6D6783-1A14-7A9B-46ED-296E549DC8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09208" y="2784483"/>
                  <a:ext cx="550021" cy="207322"/>
                </a:xfrm>
                <a:prstGeom prst="line">
                  <a:avLst/>
                </a:prstGeom>
                <a:ln w="1905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직선 연결선 231">
                  <a:extLst>
                    <a:ext uri="{FF2B5EF4-FFF2-40B4-BE49-F238E27FC236}">
                      <a16:creationId xmlns:a16="http://schemas.microsoft.com/office/drawing/2014/main" id="{CAE9D735-91C4-1BED-265B-6F7E7B4F4B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92268" y="2787406"/>
                  <a:ext cx="569050" cy="146973"/>
                </a:xfrm>
                <a:prstGeom prst="line">
                  <a:avLst/>
                </a:prstGeom>
                <a:ln w="1905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33" name="그룹 232">
                  <a:extLst>
                    <a:ext uri="{FF2B5EF4-FFF2-40B4-BE49-F238E27FC236}">
                      <a16:creationId xmlns:a16="http://schemas.microsoft.com/office/drawing/2014/main" id="{FF228676-95B6-05CF-A580-136059AE4911}"/>
                    </a:ext>
                  </a:extLst>
                </p:cNvPr>
                <p:cNvGrpSpPr/>
                <p:nvPr/>
              </p:nvGrpSpPr>
              <p:grpSpPr>
                <a:xfrm>
                  <a:off x="5765630" y="1768466"/>
                  <a:ext cx="2538966" cy="1468485"/>
                  <a:chOff x="7599689" y="2090686"/>
                  <a:chExt cx="2538966" cy="1468485"/>
                </a:xfrm>
              </p:grpSpPr>
              <p:cxnSp>
                <p:nvCxnSpPr>
                  <p:cNvPr id="256" name="직선 연결선 255">
                    <a:extLst>
                      <a:ext uri="{FF2B5EF4-FFF2-40B4-BE49-F238E27FC236}">
                        <a16:creationId xmlns:a16="http://schemas.microsoft.com/office/drawing/2014/main" id="{BF8F4D39-6287-AB97-76D1-A43331D8C6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607974" y="2090686"/>
                    <a:ext cx="5312" cy="1468485"/>
                  </a:xfrm>
                  <a:prstGeom prst="line">
                    <a:avLst/>
                  </a:prstGeom>
                  <a:ln w="6350"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7" name="직선 연결선 256">
                    <a:extLst>
                      <a:ext uri="{FF2B5EF4-FFF2-40B4-BE49-F238E27FC236}">
                        <a16:creationId xmlns:a16="http://schemas.microsoft.com/office/drawing/2014/main" id="{DF7F1385-BD6E-A3E9-F801-7B2D3884064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599689" y="3559171"/>
                    <a:ext cx="2538966" cy="0"/>
                  </a:xfrm>
                  <a:prstGeom prst="line">
                    <a:avLst/>
                  </a:prstGeom>
                  <a:ln w="6350"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34" name="그룹 233">
                  <a:extLst>
                    <a:ext uri="{FF2B5EF4-FFF2-40B4-BE49-F238E27FC236}">
                      <a16:creationId xmlns:a16="http://schemas.microsoft.com/office/drawing/2014/main" id="{403392C3-7C07-420C-A96D-C963F581C54B}"/>
                    </a:ext>
                  </a:extLst>
                </p:cNvPr>
                <p:cNvGrpSpPr/>
                <p:nvPr/>
              </p:nvGrpSpPr>
              <p:grpSpPr>
                <a:xfrm>
                  <a:off x="5784721" y="2114363"/>
                  <a:ext cx="2538967" cy="932326"/>
                  <a:chOff x="5773915" y="2025646"/>
                  <a:chExt cx="3020461" cy="932326"/>
                </a:xfrm>
              </p:grpSpPr>
              <p:cxnSp>
                <p:nvCxnSpPr>
                  <p:cNvPr id="252" name="직선 연결선 251">
                    <a:extLst>
                      <a:ext uri="{FF2B5EF4-FFF2-40B4-BE49-F238E27FC236}">
                        <a16:creationId xmlns:a16="http://schemas.microsoft.com/office/drawing/2014/main" id="{2E6F548D-47A6-4FEB-11E5-88A8B519751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773915" y="2957972"/>
                    <a:ext cx="3020461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50000"/>
                      </a:schemeClr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3" name="직선 연결선 252">
                    <a:extLst>
                      <a:ext uri="{FF2B5EF4-FFF2-40B4-BE49-F238E27FC236}">
                        <a16:creationId xmlns:a16="http://schemas.microsoft.com/office/drawing/2014/main" id="{AA6611D3-6168-2E51-4771-AFFF2763D7B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783287" y="2647196"/>
                    <a:ext cx="3011089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50000"/>
                      </a:schemeClr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4" name="직선 연결선 253">
                    <a:extLst>
                      <a:ext uri="{FF2B5EF4-FFF2-40B4-BE49-F238E27FC236}">
                        <a16:creationId xmlns:a16="http://schemas.microsoft.com/office/drawing/2014/main" id="{7F49857A-A6A0-22FA-D15B-48A510DC903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773915" y="2336421"/>
                    <a:ext cx="3020461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50000"/>
                      </a:schemeClr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5" name="직선 연결선 254">
                    <a:extLst>
                      <a:ext uri="{FF2B5EF4-FFF2-40B4-BE49-F238E27FC236}">
                        <a16:creationId xmlns:a16="http://schemas.microsoft.com/office/drawing/2014/main" id="{AEC0C0D7-A98C-3809-B746-4A48F43B84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773915" y="2025646"/>
                    <a:ext cx="3020461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50000"/>
                      </a:schemeClr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35" name="TextBox 234">
                  <a:extLst>
                    <a:ext uri="{FF2B5EF4-FFF2-40B4-BE49-F238E27FC236}">
                      <a16:creationId xmlns:a16="http://schemas.microsoft.com/office/drawing/2014/main" id="{79F9320D-B6E7-34D5-B73E-702E0982A522}"/>
                    </a:ext>
                  </a:extLst>
                </p:cNvPr>
                <p:cNvSpPr txBox="1"/>
                <p:nvPr/>
              </p:nvSpPr>
              <p:spPr>
                <a:xfrm>
                  <a:off x="5992662" y="3254970"/>
                  <a:ext cx="633093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900" spc="-100" dirty="0"/>
                    <a:t>‘21.01.01</a:t>
                  </a:r>
                  <a:endParaRPr lang="ko-KR" altLang="en-US" sz="900" spc="-100" dirty="0"/>
                </a:p>
              </p:txBody>
            </p:sp>
            <p:cxnSp>
              <p:nvCxnSpPr>
                <p:cNvPr id="236" name="직선 연결선 235">
                  <a:extLst>
                    <a:ext uri="{FF2B5EF4-FFF2-40B4-BE49-F238E27FC236}">
                      <a16:creationId xmlns:a16="http://schemas.microsoft.com/office/drawing/2014/main" id="{A17DCBD7-01C9-982D-7B0A-7A8ABF987F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09210" y="3156805"/>
                  <a:ext cx="0" cy="78641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직선 연결선 236">
                  <a:extLst>
                    <a:ext uri="{FF2B5EF4-FFF2-40B4-BE49-F238E27FC236}">
                      <a16:creationId xmlns:a16="http://schemas.microsoft.com/office/drawing/2014/main" id="{7DE6F5F0-C929-F0EA-54E7-4E08C81962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885264" y="3156805"/>
                  <a:ext cx="0" cy="78641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직선 연결선 237">
                  <a:extLst>
                    <a:ext uri="{FF2B5EF4-FFF2-40B4-BE49-F238E27FC236}">
                      <a16:creationId xmlns:a16="http://schemas.microsoft.com/office/drawing/2014/main" id="{83E26FAC-F895-9ABA-3076-74CB8C05FD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61318" y="3156805"/>
                  <a:ext cx="0" cy="78641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직선 연결선 238">
                  <a:extLst>
                    <a:ext uri="{FF2B5EF4-FFF2-40B4-BE49-F238E27FC236}">
                      <a16:creationId xmlns:a16="http://schemas.microsoft.com/office/drawing/2014/main" id="{D929AD8C-EF45-8FFA-29A5-D70E53C785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037372" y="3156805"/>
                  <a:ext cx="0" cy="78641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직선 연결선 239">
                  <a:extLst>
                    <a:ext uri="{FF2B5EF4-FFF2-40B4-BE49-F238E27FC236}">
                      <a16:creationId xmlns:a16="http://schemas.microsoft.com/office/drawing/2014/main" id="{0FB9F9B6-DEE4-203E-A373-64D0AD66CC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70808" y="2369517"/>
                  <a:ext cx="540523" cy="565384"/>
                </a:xfrm>
                <a:prstGeom prst="line">
                  <a:avLst/>
                </a:prstGeom>
                <a:ln w="1905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1" name="타원 240">
                  <a:extLst>
                    <a:ext uri="{FF2B5EF4-FFF2-40B4-BE49-F238E27FC236}">
                      <a16:creationId xmlns:a16="http://schemas.microsoft.com/office/drawing/2014/main" id="{51E0A5F8-2AAF-53B5-3F83-D09C1FC55012}"/>
                    </a:ext>
                  </a:extLst>
                </p:cNvPr>
                <p:cNvSpPr/>
                <p:nvPr/>
              </p:nvSpPr>
              <p:spPr>
                <a:xfrm>
                  <a:off x="6826663" y="2736765"/>
                  <a:ext cx="109371" cy="99725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rgbClr val="CF665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2" name="타원 241">
                  <a:extLst>
                    <a:ext uri="{FF2B5EF4-FFF2-40B4-BE49-F238E27FC236}">
                      <a16:creationId xmlns:a16="http://schemas.microsoft.com/office/drawing/2014/main" id="{D28E2528-5E61-FFEA-F6FF-601CEF34E332}"/>
                    </a:ext>
                  </a:extLst>
                </p:cNvPr>
                <p:cNvSpPr/>
                <p:nvPr/>
              </p:nvSpPr>
              <p:spPr>
                <a:xfrm>
                  <a:off x="6262666" y="2936446"/>
                  <a:ext cx="109371" cy="99725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rgbClr val="CF665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3" name="타원 242">
                  <a:extLst>
                    <a:ext uri="{FF2B5EF4-FFF2-40B4-BE49-F238E27FC236}">
                      <a16:creationId xmlns:a16="http://schemas.microsoft.com/office/drawing/2014/main" id="{EB1497E1-ED14-099B-D419-BA21A402D297}"/>
                    </a:ext>
                  </a:extLst>
                </p:cNvPr>
                <p:cNvSpPr/>
                <p:nvPr/>
              </p:nvSpPr>
              <p:spPr>
                <a:xfrm>
                  <a:off x="7986361" y="2278571"/>
                  <a:ext cx="99725" cy="99725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rgbClr val="CF665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4" name="타원 243">
                  <a:extLst>
                    <a:ext uri="{FF2B5EF4-FFF2-40B4-BE49-F238E27FC236}">
                      <a16:creationId xmlns:a16="http://schemas.microsoft.com/office/drawing/2014/main" id="{C71FA67F-5D5D-2B7D-9E13-BDAB08B4DDA3}"/>
                    </a:ext>
                  </a:extLst>
                </p:cNvPr>
                <p:cNvSpPr/>
                <p:nvPr/>
              </p:nvSpPr>
              <p:spPr>
                <a:xfrm>
                  <a:off x="7412668" y="2870602"/>
                  <a:ext cx="99725" cy="99725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rgbClr val="CF665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5" name="TextBox 244">
                  <a:extLst>
                    <a:ext uri="{FF2B5EF4-FFF2-40B4-BE49-F238E27FC236}">
                      <a16:creationId xmlns:a16="http://schemas.microsoft.com/office/drawing/2014/main" id="{A2A32439-DE5D-79C3-2D61-AF37ED2513DC}"/>
                    </a:ext>
                  </a:extLst>
                </p:cNvPr>
                <p:cNvSpPr txBox="1"/>
                <p:nvPr/>
              </p:nvSpPr>
              <p:spPr>
                <a:xfrm>
                  <a:off x="6569578" y="3254970"/>
                  <a:ext cx="633093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900" spc="-100" dirty="0"/>
                    <a:t>‘21.01.16</a:t>
                  </a:r>
                  <a:endParaRPr lang="ko-KR" altLang="en-US" sz="900" spc="-100" dirty="0"/>
                </a:p>
              </p:txBody>
            </p:sp>
            <p:sp>
              <p:nvSpPr>
                <p:cNvPr id="246" name="TextBox 245">
                  <a:extLst>
                    <a:ext uri="{FF2B5EF4-FFF2-40B4-BE49-F238E27FC236}">
                      <a16:creationId xmlns:a16="http://schemas.microsoft.com/office/drawing/2014/main" id="{75EFFBF4-BF53-25D0-774D-A70DAEF41817}"/>
                    </a:ext>
                  </a:extLst>
                </p:cNvPr>
                <p:cNvSpPr txBox="1"/>
                <p:nvPr/>
              </p:nvSpPr>
              <p:spPr>
                <a:xfrm>
                  <a:off x="7146494" y="3254970"/>
                  <a:ext cx="633093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900" spc="-100" dirty="0"/>
                    <a:t>‘21.02.01</a:t>
                  </a:r>
                  <a:endParaRPr lang="ko-KR" altLang="en-US" sz="900" spc="-100" dirty="0"/>
                </a:p>
              </p:txBody>
            </p:sp>
            <p:sp>
              <p:nvSpPr>
                <p:cNvPr id="247" name="TextBox 246">
                  <a:extLst>
                    <a:ext uri="{FF2B5EF4-FFF2-40B4-BE49-F238E27FC236}">
                      <a16:creationId xmlns:a16="http://schemas.microsoft.com/office/drawing/2014/main" id="{CCB91F54-BB6B-94A5-2AEE-131572B6707E}"/>
                    </a:ext>
                  </a:extLst>
                </p:cNvPr>
                <p:cNvSpPr txBox="1"/>
                <p:nvPr/>
              </p:nvSpPr>
              <p:spPr>
                <a:xfrm>
                  <a:off x="7723410" y="3254970"/>
                  <a:ext cx="633093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900" spc="-100" dirty="0"/>
                    <a:t>‘21.02.16</a:t>
                  </a:r>
                  <a:endParaRPr lang="ko-KR" altLang="en-US" sz="900" spc="-100" dirty="0"/>
                </a:p>
              </p:txBody>
            </p:sp>
            <p:sp>
              <p:nvSpPr>
                <p:cNvPr id="248" name="TextBox 247">
                  <a:extLst>
                    <a:ext uri="{FF2B5EF4-FFF2-40B4-BE49-F238E27FC236}">
                      <a16:creationId xmlns:a16="http://schemas.microsoft.com/office/drawing/2014/main" id="{70BB1FD4-2E84-7D20-E94F-6BC6D6A654D4}"/>
                    </a:ext>
                  </a:extLst>
                </p:cNvPr>
                <p:cNvSpPr txBox="1"/>
                <p:nvPr/>
              </p:nvSpPr>
              <p:spPr>
                <a:xfrm>
                  <a:off x="6096128" y="2657358"/>
                  <a:ext cx="56929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/>
                    <a:t>5.2%</a:t>
                  </a:r>
                  <a:endParaRPr lang="ko-KR" altLang="en-US" sz="1200" b="1" dirty="0"/>
                </a:p>
              </p:txBody>
            </p:sp>
            <p:sp>
              <p:nvSpPr>
                <p:cNvPr id="249" name="TextBox 248">
                  <a:extLst>
                    <a:ext uri="{FF2B5EF4-FFF2-40B4-BE49-F238E27FC236}">
                      <a16:creationId xmlns:a16="http://schemas.microsoft.com/office/drawing/2014/main" id="{DD41CBD0-698A-8376-BFD2-1233616C6D01}"/>
                    </a:ext>
                  </a:extLst>
                </p:cNvPr>
                <p:cNvSpPr txBox="1"/>
                <p:nvPr/>
              </p:nvSpPr>
              <p:spPr>
                <a:xfrm>
                  <a:off x="6651386" y="2441748"/>
                  <a:ext cx="56929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/>
                    <a:t>5.9%</a:t>
                  </a:r>
                  <a:endParaRPr lang="ko-KR" altLang="en-US" sz="1200" b="1" dirty="0"/>
                </a:p>
              </p:txBody>
            </p:sp>
            <p:sp>
              <p:nvSpPr>
                <p:cNvPr id="250" name="TextBox 249">
                  <a:extLst>
                    <a:ext uri="{FF2B5EF4-FFF2-40B4-BE49-F238E27FC236}">
                      <a16:creationId xmlns:a16="http://schemas.microsoft.com/office/drawing/2014/main" id="{A9239B2F-4CC3-C428-EDA9-CA51C767AFDA}"/>
                    </a:ext>
                  </a:extLst>
                </p:cNvPr>
                <p:cNvSpPr txBox="1"/>
                <p:nvPr/>
              </p:nvSpPr>
              <p:spPr>
                <a:xfrm>
                  <a:off x="7207743" y="2566717"/>
                  <a:ext cx="56929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/>
                    <a:t>5.5%</a:t>
                  </a:r>
                  <a:endParaRPr lang="ko-KR" altLang="en-US" sz="1200" b="1" dirty="0"/>
                </a:p>
              </p:txBody>
            </p:sp>
            <p:sp>
              <p:nvSpPr>
                <p:cNvPr id="251" name="TextBox 250">
                  <a:extLst>
                    <a:ext uri="{FF2B5EF4-FFF2-40B4-BE49-F238E27FC236}">
                      <a16:creationId xmlns:a16="http://schemas.microsoft.com/office/drawing/2014/main" id="{77B40F95-34BF-60F3-468C-F5731962D85F}"/>
                    </a:ext>
                  </a:extLst>
                </p:cNvPr>
                <p:cNvSpPr txBox="1"/>
                <p:nvPr/>
              </p:nvSpPr>
              <p:spPr>
                <a:xfrm>
                  <a:off x="7801438" y="2046352"/>
                  <a:ext cx="56929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/>
                    <a:t>7.3%</a:t>
                  </a:r>
                  <a:endParaRPr lang="ko-KR" altLang="en-US" sz="1200" b="1" dirty="0"/>
                </a:p>
              </p:txBody>
            </p:sp>
          </p:grpSp>
          <p:sp>
            <p:nvSpPr>
              <p:cNvPr id="230" name="TextBox 229">
                <a:extLst>
                  <a:ext uri="{FF2B5EF4-FFF2-40B4-BE49-F238E27FC236}">
                    <a16:creationId xmlns:a16="http://schemas.microsoft.com/office/drawing/2014/main" id="{CEBCBE0A-9C54-2B2A-0F03-DEF7779731D6}"/>
                  </a:ext>
                </a:extLst>
              </p:cNvPr>
              <p:cNvSpPr txBox="1"/>
              <p:nvPr/>
            </p:nvSpPr>
            <p:spPr>
              <a:xfrm>
                <a:off x="5946148" y="1699763"/>
                <a:ext cx="111106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b="1" spc="-100" dirty="0"/>
                  <a:t>불량률 </a:t>
                </a:r>
                <a:r>
                  <a:rPr lang="en-US" altLang="ko-KR" sz="1100" b="1" spc="-100" dirty="0"/>
                  <a:t>(</a:t>
                </a:r>
                <a:r>
                  <a:rPr lang="ko-KR" altLang="en-US" sz="1000" b="1" spc="-100" dirty="0"/>
                  <a:t>단위 </a:t>
                </a:r>
                <a:r>
                  <a:rPr lang="en-US" altLang="ko-KR" sz="1000" b="1" spc="-100" dirty="0"/>
                  <a:t>: %</a:t>
                </a:r>
                <a:r>
                  <a:rPr lang="en-US" altLang="ko-KR" sz="1100" b="1" spc="-100" dirty="0"/>
                  <a:t>)</a:t>
                </a:r>
                <a:endParaRPr lang="ko-KR" altLang="en-US" sz="1100" b="1" spc="-100" dirty="0"/>
              </a:p>
            </p:txBody>
          </p:sp>
        </p:grpSp>
        <p:grpSp>
          <p:nvGrpSpPr>
            <p:cNvPr id="224" name="그룹 223">
              <a:extLst>
                <a:ext uri="{FF2B5EF4-FFF2-40B4-BE49-F238E27FC236}">
                  <a16:creationId xmlns:a16="http://schemas.microsoft.com/office/drawing/2014/main" id="{A022C309-224F-D71A-0B79-6A89EFC1AE3F}"/>
                </a:ext>
              </a:extLst>
            </p:cNvPr>
            <p:cNvGrpSpPr/>
            <p:nvPr/>
          </p:nvGrpSpPr>
          <p:grpSpPr>
            <a:xfrm>
              <a:off x="5690825" y="1983743"/>
              <a:ext cx="242591" cy="1200996"/>
              <a:chOff x="5690825" y="1983743"/>
              <a:chExt cx="242591" cy="1200996"/>
            </a:xfrm>
          </p:grpSpPr>
          <p:sp>
            <p:nvSpPr>
              <p:cNvPr id="225" name="TextBox 224">
                <a:extLst>
                  <a:ext uri="{FF2B5EF4-FFF2-40B4-BE49-F238E27FC236}">
                    <a16:creationId xmlns:a16="http://schemas.microsoft.com/office/drawing/2014/main" id="{FEBC94FD-F4CF-F06F-E3FD-60ECC7D91B4E}"/>
                  </a:ext>
                </a:extLst>
              </p:cNvPr>
              <p:cNvSpPr txBox="1"/>
              <p:nvPr/>
            </p:nvSpPr>
            <p:spPr>
              <a:xfrm>
                <a:off x="5690825" y="2938518"/>
                <a:ext cx="242591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/>
                  <a:t>5</a:t>
                </a:r>
                <a:endParaRPr lang="ko-KR" altLang="en-US" sz="1000" b="1" dirty="0"/>
              </a:p>
            </p:txBody>
          </p:sp>
          <p:sp>
            <p:nvSpPr>
              <p:cNvPr id="226" name="TextBox 225">
                <a:extLst>
                  <a:ext uri="{FF2B5EF4-FFF2-40B4-BE49-F238E27FC236}">
                    <a16:creationId xmlns:a16="http://schemas.microsoft.com/office/drawing/2014/main" id="{66AC6035-9E8E-841B-83DC-E5876B1CA7B0}"/>
                  </a:ext>
                </a:extLst>
              </p:cNvPr>
              <p:cNvSpPr txBox="1"/>
              <p:nvPr/>
            </p:nvSpPr>
            <p:spPr>
              <a:xfrm>
                <a:off x="5690825" y="2620259"/>
                <a:ext cx="242591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/>
                  <a:t>6</a:t>
                </a:r>
                <a:endParaRPr lang="ko-KR" altLang="en-US" sz="1000" b="1" dirty="0"/>
              </a:p>
            </p:txBody>
          </p:sp>
          <p:sp>
            <p:nvSpPr>
              <p:cNvPr id="227" name="TextBox 226">
                <a:extLst>
                  <a:ext uri="{FF2B5EF4-FFF2-40B4-BE49-F238E27FC236}">
                    <a16:creationId xmlns:a16="http://schemas.microsoft.com/office/drawing/2014/main" id="{C39C77B4-93F0-3F9A-439D-0E0A5CEE2BA6}"/>
                  </a:ext>
                </a:extLst>
              </p:cNvPr>
              <p:cNvSpPr txBox="1"/>
              <p:nvPr/>
            </p:nvSpPr>
            <p:spPr>
              <a:xfrm>
                <a:off x="5690825" y="2302001"/>
                <a:ext cx="242591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/>
                  <a:t>7</a:t>
                </a:r>
                <a:endParaRPr lang="ko-KR" altLang="en-US" sz="1000" b="1" dirty="0"/>
              </a:p>
            </p:txBody>
          </p:sp>
          <p:sp>
            <p:nvSpPr>
              <p:cNvPr id="228" name="TextBox 227">
                <a:extLst>
                  <a:ext uri="{FF2B5EF4-FFF2-40B4-BE49-F238E27FC236}">
                    <a16:creationId xmlns:a16="http://schemas.microsoft.com/office/drawing/2014/main" id="{6111E3A3-8BF7-2000-136A-4206518ADB7D}"/>
                  </a:ext>
                </a:extLst>
              </p:cNvPr>
              <p:cNvSpPr txBox="1"/>
              <p:nvPr/>
            </p:nvSpPr>
            <p:spPr>
              <a:xfrm>
                <a:off x="5690825" y="1983743"/>
                <a:ext cx="242591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/>
                  <a:t>8</a:t>
                </a:r>
                <a:endParaRPr lang="ko-KR" altLang="en-US" sz="1000" b="1" dirty="0"/>
              </a:p>
            </p:txBody>
          </p:sp>
        </p:grpSp>
      </p:grpSp>
      <p:sp>
        <p:nvSpPr>
          <p:cNvPr id="258" name="TextBox 257">
            <a:extLst>
              <a:ext uri="{FF2B5EF4-FFF2-40B4-BE49-F238E27FC236}">
                <a16:creationId xmlns:a16="http://schemas.microsoft.com/office/drawing/2014/main" id="{2057A541-1805-0D74-80EC-C9F480DC62DB}"/>
              </a:ext>
            </a:extLst>
          </p:cNvPr>
          <p:cNvSpPr txBox="1"/>
          <p:nvPr/>
        </p:nvSpPr>
        <p:spPr>
          <a:xfrm>
            <a:off x="3804753" y="2441061"/>
            <a:ext cx="147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</a:rPr>
              <a:t>타 품목 대비 수출액 </a:t>
            </a:r>
            <a:r>
              <a:rPr lang="en-US" altLang="ko-KR" sz="1200" b="1" dirty="0">
                <a:solidFill>
                  <a:schemeClr val="bg2">
                    <a:lumMod val="25000"/>
                  </a:schemeClr>
                </a:solidFill>
              </a:rPr>
              <a:t>2</a:t>
            </a: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</a:rPr>
              <a:t>배 이상을 </a:t>
            </a:r>
            <a:endParaRPr lang="en-US" altLang="ko-KR" sz="1200" b="1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</a:rPr>
              <a:t>기록할 정도의 국가산업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11EAF44F-62DD-4039-A4E6-3E12F71254C1}"/>
              </a:ext>
            </a:extLst>
          </p:cNvPr>
          <p:cNvSpPr txBox="1"/>
          <p:nvPr/>
        </p:nvSpPr>
        <p:spPr>
          <a:xfrm>
            <a:off x="3828636" y="3467332"/>
            <a:ext cx="13468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</a:rPr>
              <a:t>자료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</a:rPr>
              <a:t>산업통상자원부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652E671-36FE-6248-F5F5-28D7F59AED1D}"/>
              </a:ext>
            </a:extLst>
          </p:cNvPr>
          <p:cNvGrpSpPr/>
          <p:nvPr/>
        </p:nvGrpSpPr>
        <p:grpSpPr>
          <a:xfrm>
            <a:off x="568596" y="4417751"/>
            <a:ext cx="10113692" cy="3512583"/>
            <a:chOff x="568596" y="4198453"/>
            <a:chExt cx="10113692" cy="3808081"/>
          </a:xfrm>
        </p:grpSpPr>
        <p:sp>
          <p:nvSpPr>
            <p:cNvPr id="131" name="부분 원형 130">
              <a:extLst>
                <a:ext uri="{FF2B5EF4-FFF2-40B4-BE49-F238E27FC236}">
                  <a16:creationId xmlns:a16="http://schemas.microsoft.com/office/drawing/2014/main" id="{6B1D78E8-093C-24B6-1E39-4C1E989C64C9}"/>
                </a:ext>
              </a:extLst>
            </p:cNvPr>
            <p:cNvSpPr/>
            <p:nvPr/>
          </p:nvSpPr>
          <p:spPr>
            <a:xfrm>
              <a:off x="737865" y="4810655"/>
              <a:ext cx="3489505" cy="3195879"/>
            </a:xfrm>
            <a:prstGeom prst="pie">
              <a:avLst>
                <a:gd name="adj1" fmla="val 20774629"/>
                <a:gd name="adj2" fmla="val 15165"/>
              </a:avLst>
            </a:prstGeom>
            <a:solidFill>
              <a:schemeClr val="bg2">
                <a:lumMod val="75000"/>
              </a:schemeClr>
            </a:solidFill>
            <a:ln>
              <a:gradFill>
                <a:gsLst>
                  <a:gs pos="3000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effectLst>
              <a:outerShdw blurRad="50800" dist="50800" dir="5400000" algn="ctr" rotWithShape="0">
                <a:srgbClr val="000000">
                  <a:alpha val="43137"/>
                </a:srgbClr>
              </a:outerShdw>
              <a:softEdge rad="0"/>
            </a:effectLst>
            <a:scene3d>
              <a:camera prst="orthographicFront"/>
              <a:lightRig rig="threePt" dir="t"/>
            </a:scene3d>
            <a:sp3d extrusionH="38100" contourW="12700">
              <a:bevelT w="0" h="63500"/>
              <a:bevelB w="127000"/>
              <a:extrusionClr>
                <a:schemeClr val="bg1"/>
              </a:extrusionClr>
              <a:contourClr>
                <a:schemeClr val="bg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2" name="부분 원형 131">
              <a:extLst>
                <a:ext uri="{FF2B5EF4-FFF2-40B4-BE49-F238E27FC236}">
                  <a16:creationId xmlns:a16="http://schemas.microsoft.com/office/drawing/2014/main" id="{66FA3E4B-224C-D74A-D46D-4C4B05CC0630}"/>
                </a:ext>
              </a:extLst>
            </p:cNvPr>
            <p:cNvSpPr/>
            <p:nvPr/>
          </p:nvSpPr>
          <p:spPr>
            <a:xfrm>
              <a:off x="737865" y="4810655"/>
              <a:ext cx="3489505" cy="3195879"/>
            </a:xfrm>
            <a:prstGeom prst="pie">
              <a:avLst>
                <a:gd name="adj1" fmla="val 20054307"/>
                <a:gd name="adj2" fmla="val 20577817"/>
              </a:avLst>
            </a:prstGeom>
            <a:solidFill>
              <a:schemeClr val="bg2">
                <a:lumMod val="75000"/>
              </a:schemeClr>
            </a:solidFill>
            <a:ln>
              <a:gradFill>
                <a:gsLst>
                  <a:gs pos="3000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effectLst>
              <a:outerShdw blurRad="50800" dist="50800" dir="5400000" algn="ctr" rotWithShape="0">
                <a:srgbClr val="000000">
                  <a:alpha val="43137"/>
                </a:srgbClr>
              </a:outerShdw>
              <a:softEdge rad="0"/>
            </a:effectLst>
            <a:scene3d>
              <a:camera prst="orthographicFront"/>
              <a:lightRig rig="threePt" dir="t"/>
            </a:scene3d>
            <a:sp3d extrusionH="38100" contourW="12700">
              <a:bevelT w="0" h="63500"/>
              <a:bevelB w="127000"/>
              <a:extrusionClr>
                <a:schemeClr val="bg1"/>
              </a:extrusionClr>
              <a:contourClr>
                <a:schemeClr val="bg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3" name="부분 원형 132">
              <a:extLst>
                <a:ext uri="{FF2B5EF4-FFF2-40B4-BE49-F238E27FC236}">
                  <a16:creationId xmlns:a16="http://schemas.microsoft.com/office/drawing/2014/main" id="{758F6FD7-903A-D1A8-C805-E010037AA14D}"/>
                </a:ext>
              </a:extLst>
            </p:cNvPr>
            <p:cNvSpPr/>
            <p:nvPr/>
          </p:nvSpPr>
          <p:spPr>
            <a:xfrm>
              <a:off x="737865" y="4810655"/>
              <a:ext cx="3489505" cy="3195879"/>
            </a:xfrm>
            <a:prstGeom prst="pie">
              <a:avLst>
                <a:gd name="adj1" fmla="val 19150295"/>
                <a:gd name="adj2" fmla="val 19793441"/>
              </a:avLst>
            </a:prstGeom>
            <a:solidFill>
              <a:schemeClr val="bg2">
                <a:lumMod val="75000"/>
              </a:schemeClr>
            </a:solidFill>
            <a:ln>
              <a:gradFill>
                <a:gsLst>
                  <a:gs pos="3000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effectLst>
              <a:outerShdw blurRad="50800" dist="50800" dir="5400000" algn="ctr" rotWithShape="0">
                <a:srgbClr val="000000">
                  <a:alpha val="43137"/>
                </a:srgbClr>
              </a:outerShdw>
              <a:softEdge rad="0"/>
            </a:effectLst>
            <a:scene3d>
              <a:camera prst="orthographicFront"/>
              <a:lightRig rig="threePt" dir="t"/>
            </a:scene3d>
            <a:sp3d extrusionH="38100" contourW="12700">
              <a:bevelT w="0" h="63500"/>
              <a:bevelB w="127000"/>
              <a:extrusionClr>
                <a:schemeClr val="bg1"/>
              </a:extrusionClr>
              <a:contourClr>
                <a:schemeClr val="bg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4" name="부분 원형 133">
              <a:extLst>
                <a:ext uri="{FF2B5EF4-FFF2-40B4-BE49-F238E27FC236}">
                  <a16:creationId xmlns:a16="http://schemas.microsoft.com/office/drawing/2014/main" id="{6B9536E4-62FE-4224-DDAB-516129D7339E}"/>
                </a:ext>
              </a:extLst>
            </p:cNvPr>
            <p:cNvSpPr/>
            <p:nvPr/>
          </p:nvSpPr>
          <p:spPr>
            <a:xfrm>
              <a:off x="737865" y="4810655"/>
              <a:ext cx="3489505" cy="3195879"/>
            </a:xfrm>
            <a:prstGeom prst="pie">
              <a:avLst>
                <a:gd name="adj1" fmla="val 18225611"/>
                <a:gd name="adj2" fmla="val 18916072"/>
              </a:avLst>
            </a:prstGeom>
            <a:solidFill>
              <a:schemeClr val="bg2">
                <a:lumMod val="75000"/>
              </a:schemeClr>
            </a:solidFill>
            <a:ln>
              <a:gradFill>
                <a:gsLst>
                  <a:gs pos="3000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effectLst>
              <a:outerShdw blurRad="50800" dist="50800" dir="5400000" algn="ctr" rotWithShape="0">
                <a:srgbClr val="000000">
                  <a:alpha val="43137"/>
                </a:srgbClr>
              </a:outerShdw>
              <a:softEdge rad="0"/>
            </a:effectLst>
            <a:scene3d>
              <a:camera prst="orthographicFront"/>
              <a:lightRig rig="threePt" dir="t"/>
            </a:scene3d>
            <a:sp3d extrusionH="38100" contourW="12700">
              <a:bevelT w="0" h="63500"/>
              <a:bevelB w="127000"/>
              <a:extrusionClr>
                <a:schemeClr val="bg1"/>
              </a:extrusionClr>
              <a:contourClr>
                <a:schemeClr val="bg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5" name="부분 원형 134">
              <a:extLst>
                <a:ext uri="{FF2B5EF4-FFF2-40B4-BE49-F238E27FC236}">
                  <a16:creationId xmlns:a16="http://schemas.microsoft.com/office/drawing/2014/main" id="{C7B33E8C-F9F8-8036-976A-B4066C84CAF9}"/>
                </a:ext>
              </a:extLst>
            </p:cNvPr>
            <p:cNvSpPr/>
            <p:nvPr/>
          </p:nvSpPr>
          <p:spPr>
            <a:xfrm>
              <a:off x="737865" y="4810655"/>
              <a:ext cx="3489505" cy="3195879"/>
            </a:xfrm>
            <a:prstGeom prst="pie">
              <a:avLst>
                <a:gd name="adj1" fmla="val 16644669"/>
                <a:gd name="adj2" fmla="val 18123481"/>
              </a:avLst>
            </a:prstGeom>
            <a:solidFill>
              <a:srgbClr val="D7AAA1"/>
            </a:solidFill>
            <a:ln>
              <a:gradFill>
                <a:gsLst>
                  <a:gs pos="3000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effectLst>
              <a:outerShdw blurRad="50800" dist="50800" dir="5400000" algn="ctr" rotWithShape="0">
                <a:srgbClr val="000000">
                  <a:alpha val="43137"/>
                </a:srgbClr>
              </a:outerShdw>
              <a:softEdge rad="0"/>
            </a:effectLst>
            <a:scene3d>
              <a:camera prst="orthographicFront"/>
              <a:lightRig rig="threePt" dir="t"/>
            </a:scene3d>
            <a:sp3d extrusionH="38100" contourW="12700">
              <a:bevelT w="0" h="63500"/>
              <a:bevelB w="127000"/>
              <a:extrusionClr>
                <a:schemeClr val="bg1"/>
              </a:extrusionClr>
              <a:contourClr>
                <a:schemeClr val="bg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6" name="부분 원형 135">
              <a:extLst>
                <a:ext uri="{FF2B5EF4-FFF2-40B4-BE49-F238E27FC236}">
                  <a16:creationId xmlns:a16="http://schemas.microsoft.com/office/drawing/2014/main" id="{22AC0524-D852-119D-7887-470436E0FEC5}"/>
                </a:ext>
              </a:extLst>
            </p:cNvPr>
            <p:cNvSpPr/>
            <p:nvPr/>
          </p:nvSpPr>
          <p:spPr>
            <a:xfrm>
              <a:off x="737865" y="4810655"/>
              <a:ext cx="3489505" cy="3195879"/>
            </a:xfrm>
            <a:prstGeom prst="pie">
              <a:avLst>
                <a:gd name="adj1" fmla="val 10783222"/>
                <a:gd name="adj2" fmla="val 16557748"/>
              </a:avLst>
            </a:prstGeom>
            <a:solidFill>
              <a:srgbClr val="CF6655"/>
            </a:solidFill>
            <a:ln>
              <a:gradFill>
                <a:gsLst>
                  <a:gs pos="3000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effectLst>
              <a:outerShdw blurRad="50800" dist="50800" dir="5400000" algn="ctr" rotWithShape="0">
                <a:srgbClr val="000000">
                  <a:alpha val="43137"/>
                </a:srgbClr>
              </a:outerShdw>
              <a:softEdge rad="0"/>
            </a:effectLst>
            <a:scene3d>
              <a:camera prst="orthographicFront"/>
              <a:lightRig rig="threePt" dir="t"/>
            </a:scene3d>
            <a:sp3d extrusionH="38100" contourW="12700">
              <a:bevelT w="0" h="63500"/>
              <a:bevelB w="127000"/>
              <a:extrusionClr>
                <a:schemeClr val="bg1"/>
              </a:extrusionClr>
              <a:contourClr>
                <a:schemeClr val="bg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39" name="직선 연결선 138">
              <a:extLst>
                <a:ext uri="{FF2B5EF4-FFF2-40B4-BE49-F238E27FC236}">
                  <a16:creationId xmlns:a16="http://schemas.microsoft.com/office/drawing/2014/main" id="{74CF46AA-3762-C2B2-FF40-ADE2C91508D9}"/>
                </a:ext>
              </a:extLst>
            </p:cNvPr>
            <p:cNvCxnSpPr>
              <a:cxnSpLocks/>
              <a:stCxn id="142" idx="2"/>
              <a:endCxn id="141" idx="2"/>
            </p:cNvCxnSpPr>
            <p:nvPr/>
          </p:nvCxnSpPr>
          <p:spPr>
            <a:xfrm flipH="1">
              <a:off x="7787633" y="4603245"/>
              <a:ext cx="2973" cy="1913807"/>
            </a:xfrm>
            <a:prstGeom prst="line">
              <a:avLst/>
            </a:prstGeom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0" name="그룹 139">
              <a:extLst>
                <a:ext uri="{FF2B5EF4-FFF2-40B4-BE49-F238E27FC236}">
                  <a16:creationId xmlns:a16="http://schemas.microsoft.com/office/drawing/2014/main" id="{13122126-4F3E-E64A-EF5D-C9E6F3BD1BDB}"/>
                </a:ext>
              </a:extLst>
            </p:cNvPr>
            <p:cNvGrpSpPr/>
            <p:nvPr/>
          </p:nvGrpSpPr>
          <p:grpSpPr>
            <a:xfrm>
              <a:off x="5474633" y="4198453"/>
              <a:ext cx="4628973" cy="2318599"/>
              <a:chOff x="5466144" y="1531542"/>
              <a:chExt cx="4628973" cy="2318599"/>
            </a:xfrm>
          </p:grpSpPr>
          <p:sp>
            <p:nvSpPr>
              <p:cNvPr id="141" name="직사각형 140">
                <a:extLst>
                  <a:ext uri="{FF2B5EF4-FFF2-40B4-BE49-F238E27FC236}">
                    <a16:creationId xmlns:a16="http://schemas.microsoft.com/office/drawing/2014/main" id="{1E3B7B92-4863-4712-3C5B-F25DED4C6C54}"/>
                  </a:ext>
                </a:extLst>
              </p:cNvPr>
              <p:cNvSpPr/>
              <p:nvPr/>
            </p:nvSpPr>
            <p:spPr>
              <a:xfrm>
                <a:off x="5466144" y="1544470"/>
                <a:ext cx="4626000" cy="2305671"/>
              </a:xfrm>
              <a:prstGeom prst="rect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ct val="150000"/>
                  </a:lnSpc>
                </a:pPr>
                <a:endParaRPr lang="en-US" altLang="ko-KR" sz="1316" b="1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42" name="직사각형 141">
                <a:extLst>
                  <a:ext uri="{FF2B5EF4-FFF2-40B4-BE49-F238E27FC236}">
                    <a16:creationId xmlns:a16="http://schemas.microsoft.com/office/drawing/2014/main" id="{64944FAA-953D-48B6-5204-89B1660EF4B9}"/>
                  </a:ext>
                </a:extLst>
              </p:cNvPr>
              <p:cNvSpPr/>
              <p:nvPr/>
            </p:nvSpPr>
            <p:spPr>
              <a:xfrm>
                <a:off x="5469117" y="1531542"/>
                <a:ext cx="4626000" cy="404792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 dirty="0"/>
              </a:p>
            </p:txBody>
          </p: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263BBA25-641A-1EC3-F059-5218133B5F73}"/>
                </a:ext>
              </a:extLst>
            </p:cNvPr>
            <p:cNvSpPr txBox="1"/>
            <p:nvPr/>
          </p:nvSpPr>
          <p:spPr>
            <a:xfrm>
              <a:off x="6132515" y="4242595"/>
              <a:ext cx="10470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</a:rPr>
                <a:t>당사 수출액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7FCB31F-74D7-830C-A980-8FC8CD067302}"/>
                </a:ext>
              </a:extLst>
            </p:cNvPr>
            <p:cNvSpPr txBox="1"/>
            <p:nvPr/>
          </p:nvSpPr>
          <p:spPr>
            <a:xfrm>
              <a:off x="8249581" y="4250645"/>
              <a:ext cx="13740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</a:rPr>
                <a:t>당사 매출상승률</a:t>
              </a:r>
            </a:p>
          </p:txBody>
        </p:sp>
        <p:grpSp>
          <p:nvGrpSpPr>
            <p:cNvPr id="145" name="그룹 144">
              <a:extLst>
                <a:ext uri="{FF2B5EF4-FFF2-40B4-BE49-F238E27FC236}">
                  <a16:creationId xmlns:a16="http://schemas.microsoft.com/office/drawing/2014/main" id="{B043B0E6-C9BE-D9D0-6C7D-02081F5B7C16}"/>
                </a:ext>
              </a:extLst>
            </p:cNvPr>
            <p:cNvGrpSpPr/>
            <p:nvPr/>
          </p:nvGrpSpPr>
          <p:grpSpPr>
            <a:xfrm>
              <a:off x="5781380" y="4942766"/>
              <a:ext cx="1685322" cy="1533795"/>
              <a:chOff x="5575463" y="2206425"/>
              <a:chExt cx="1685322" cy="1533795"/>
            </a:xfrm>
          </p:grpSpPr>
          <p:sp>
            <p:nvSpPr>
              <p:cNvPr id="146" name="직사각형 145">
                <a:extLst>
                  <a:ext uri="{FF2B5EF4-FFF2-40B4-BE49-F238E27FC236}">
                    <a16:creationId xmlns:a16="http://schemas.microsoft.com/office/drawing/2014/main" id="{C6B19942-B17B-0B06-5067-B3506EE9946A}"/>
                  </a:ext>
                </a:extLst>
              </p:cNvPr>
              <p:cNvSpPr/>
              <p:nvPr/>
            </p:nvSpPr>
            <p:spPr>
              <a:xfrm>
                <a:off x="5880103" y="2439592"/>
                <a:ext cx="301600" cy="1042433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47" name="직사각형 146">
                <a:extLst>
                  <a:ext uri="{FF2B5EF4-FFF2-40B4-BE49-F238E27FC236}">
                    <a16:creationId xmlns:a16="http://schemas.microsoft.com/office/drawing/2014/main" id="{265A7569-2AC0-7F7A-D3FA-285501221CAE}"/>
                  </a:ext>
                </a:extLst>
              </p:cNvPr>
              <p:cNvSpPr/>
              <p:nvPr/>
            </p:nvSpPr>
            <p:spPr>
              <a:xfrm>
                <a:off x="6722391" y="2752799"/>
                <a:ext cx="286940" cy="725811"/>
              </a:xfrm>
              <a:prstGeom prst="rect">
                <a:avLst/>
              </a:prstGeom>
              <a:solidFill>
                <a:srgbClr val="CF66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3260B6D2-2A44-3EB6-F5FA-8A01D9FC1A07}"/>
                  </a:ext>
                </a:extLst>
              </p:cNvPr>
              <p:cNvSpPr txBox="1"/>
              <p:nvPr/>
            </p:nvSpPr>
            <p:spPr>
              <a:xfrm>
                <a:off x="5575463" y="3478610"/>
                <a:ext cx="111106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100" spc="-100" dirty="0"/>
                  <a:t>2021</a:t>
                </a:r>
                <a:r>
                  <a:rPr lang="ko-KR" altLang="en-US" sz="1100" spc="-100" dirty="0"/>
                  <a:t>년 이전</a:t>
                </a:r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BE084A95-4397-6FCB-D267-A193F2164CEA}"/>
                  </a:ext>
                </a:extLst>
              </p:cNvPr>
              <p:cNvSpPr txBox="1"/>
              <p:nvPr/>
            </p:nvSpPr>
            <p:spPr>
              <a:xfrm>
                <a:off x="6634176" y="3475228"/>
                <a:ext cx="47138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/>
                  <a:t>현재</a:t>
                </a:r>
              </a:p>
            </p:txBody>
          </p:sp>
          <p:grpSp>
            <p:nvGrpSpPr>
              <p:cNvPr id="150" name="그룹 149">
                <a:extLst>
                  <a:ext uri="{FF2B5EF4-FFF2-40B4-BE49-F238E27FC236}">
                    <a16:creationId xmlns:a16="http://schemas.microsoft.com/office/drawing/2014/main" id="{87623CFF-871C-E574-3830-8EE7D215E067}"/>
                  </a:ext>
                </a:extLst>
              </p:cNvPr>
              <p:cNvGrpSpPr/>
              <p:nvPr/>
            </p:nvGrpSpPr>
            <p:grpSpPr>
              <a:xfrm rot="1320523">
                <a:off x="5727993" y="2206425"/>
                <a:ext cx="1532792" cy="427217"/>
                <a:chOff x="3159768" y="2527801"/>
                <a:chExt cx="1532792" cy="427217"/>
              </a:xfrm>
            </p:grpSpPr>
            <p:cxnSp>
              <p:nvCxnSpPr>
                <p:cNvPr id="151" name="직선 화살표 연결선 150">
                  <a:extLst>
                    <a:ext uri="{FF2B5EF4-FFF2-40B4-BE49-F238E27FC236}">
                      <a16:creationId xmlns:a16="http://schemas.microsoft.com/office/drawing/2014/main" id="{B941C814-A8BE-E2A5-5287-F7F0E00821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43690" y="2955018"/>
                  <a:ext cx="1044577" cy="0"/>
                </a:xfrm>
                <a:prstGeom prst="straightConnector1">
                  <a:avLst/>
                </a:prstGeom>
                <a:ln w="31750">
                  <a:solidFill>
                    <a:schemeClr val="tx1">
                      <a:lumMod val="65000"/>
                      <a:lumOff val="3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2" name="TextBox 151">
                  <a:extLst>
                    <a:ext uri="{FF2B5EF4-FFF2-40B4-BE49-F238E27FC236}">
                      <a16:creationId xmlns:a16="http://schemas.microsoft.com/office/drawing/2014/main" id="{909474DD-2FE7-09A1-0536-FAB5F8599A4C}"/>
                    </a:ext>
                  </a:extLst>
                </p:cNvPr>
                <p:cNvSpPr txBox="1"/>
                <p:nvPr/>
              </p:nvSpPr>
              <p:spPr>
                <a:xfrm>
                  <a:off x="3159768" y="2527801"/>
                  <a:ext cx="1532792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300" b="1" dirty="0"/>
                    <a:t>전체 </a:t>
                  </a:r>
                  <a:r>
                    <a:rPr lang="en-US" altLang="ko-KR" sz="1300" b="1" dirty="0"/>
                    <a:t>30%</a:t>
                  </a:r>
                  <a:r>
                    <a:rPr lang="ko-KR" altLang="en-US" sz="1300" b="1" dirty="0"/>
                    <a:t>이상</a:t>
                  </a:r>
                  <a:r>
                    <a:rPr lang="en-US" altLang="ko-KR" sz="1300" b="1" dirty="0"/>
                    <a:t> </a:t>
                  </a:r>
                  <a:r>
                    <a:rPr lang="ko-KR" altLang="en-US" sz="1300" b="1" dirty="0"/>
                    <a:t>감소</a:t>
                  </a:r>
                </a:p>
              </p:txBody>
            </p:sp>
          </p:grpSp>
        </p:grpSp>
        <p:grpSp>
          <p:nvGrpSpPr>
            <p:cNvPr id="153" name="그룹 152">
              <a:extLst>
                <a:ext uri="{FF2B5EF4-FFF2-40B4-BE49-F238E27FC236}">
                  <a16:creationId xmlns:a16="http://schemas.microsoft.com/office/drawing/2014/main" id="{5D93C8C6-9181-DA70-FA0C-BE8392AC3BBE}"/>
                </a:ext>
              </a:extLst>
            </p:cNvPr>
            <p:cNvGrpSpPr/>
            <p:nvPr/>
          </p:nvGrpSpPr>
          <p:grpSpPr>
            <a:xfrm>
              <a:off x="7950106" y="4702401"/>
              <a:ext cx="2000869" cy="1811038"/>
              <a:chOff x="7939999" y="4707041"/>
              <a:chExt cx="2000869" cy="1811038"/>
            </a:xfrm>
          </p:grpSpPr>
          <p:grpSp>
            <p:nvGrpSpPr>
              <p:cNvPr id="154" name="그룹 153">
                <a:extLst>
                  <a:ext uri="{FF2B5EF4-FFF2-40B4-BE49-F238E27FC236}">
                    <a16:creationId xmlns:a16="http://schemas.microsoft.com/office/drawing/2014/main" id="{2B4A12E1-CD52-D61B-63D9-CD6715B4E8E6}"/>
                  </a:ext>
                </a:extLst>
              </p:cNvPr>
              <p:cNvGrpSpPr/>
              <p:nvPr/>
            </p:nvGrpSpPr>
            <p:grpSpPr>
              <a:xfrm>
                <a:off x="7939999" y="4707041"/>
                <a:ext cx="2000869" cy="1537113"/>
                <a:chOff x="7667966" y="1558021"/>
                <a:chExt cx="2000869" cy="1537113"/>
              </a:xfrm>
            </p:grpSpPr>
            <p:sp>
              <p:nvSpPr>
                <p:cNvPr id="158" name="TextBox 157">
                  <a:extLst>
                    <a:ext uri="{FF2B5EF4-FFF2-40B4-BE49-F238E27FC236}">
                      <a16:creationId xmlns:a16="http://schemas.microsoft.com/office/drawing/2014/main" id="{3D4E1899-5539-1B78-C3F3-6428992102C5}"/>
                    </a:ext>
                  </a:extLst>
                </p:cNvPr>
                <p:cNvSpPr txBox="1"/>
                <p:nvPr/>
              </p:nvSpPr>
              <p:spPr>
                <a:xfrm>
                  <a:off x="7667966" y="1558021"/>
                  <a:ext cx="2000869" cy="2836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1100" b="1" spc="-100" dirty="0"/>
                    <a:t>’20. 4</a:t>
                  </a:r>
                  <a:r>
                    <a:rPr lang="ko-KR" altLang="en-US" sz="1100" b="1" spc="-100" dirty="0"/>
                    <a:t>분기 이후 지속적으로 하락</a:t>
                  </a:r>
                </a:p>
              </p:txBody>
            </p:sp>
            <p:grpSp>
              <p:nvGrpSpPr>
                <p:cNvPr id="159" name="그룹 158">
                  <a:extLst>
                    <a:ext uri="{FF2B5EF4-FFF2-40B4-BE49-F238E27FC236}">
                      <a16:creationId xmlns:a16="http://schemas.microsoft.com/office/drawing/2014/main" id="{573FB945-1059-79DA-173B-25874011507F}"/>
                    </a:ext>
                  </a:extLst>
                </p:cNvPr>
                <p:cNvGrpSpPr/>
                <p:nvPr/>
              </p:nvGrpSpPr>
              <p:grpSpPr>
                <a:xfrm>
                  <a:off x="7756791" y="1620610"/>
                  <a:ext cx="1804287" cy="1474524"/>
                  <a:chOff x="8020335" y="2088205"/>
                  <a:chExt cx="1804287" cy="1474524"/>
                </a:xfrm>
              </p:grpSpPr>
              <p:grpSp>
                <p:nvGrpSpPr>
                  <p:cNvPr id="160" name="그룹 159">
                    <a:extLst>
                      <a:ext uri="{FF2B5EF4-FFF2-40B4-BE49-F238E27FC236}">
                        <a16:creationId xmlns:a16="http://schemas.microsoft.com/office/drawing/2014/main" id="{3197545F-2D7A-464F-DA92-C3A1E3BEB305}"/>
                      </a:ext>
                    </a:extLst>
                  </p:cNvPr>
                  <p:cNvGrpSpPr/>
                  <p:nvPr/>
                </p:nvGrpSpPr>
                <p:grpSpPr>
                  <a:xfrm>
                    <a:off x="8020335" y="2088205"/>
                    <a:ext cx="1804287" cy="1468485"/>
                    <a:chOff x="7993942" y="2153601"/>
                    <a:chExt cx="1804287" cy="1468485"/>
                  </a:xfrm>
                </p:grpSpPr>
                <p:grpSp>
                  <p:nvGrpSpPr>
                    <p:cNvPr id="164" name="그룹 163">
                      <a:extLst>
                        <a:ext uri="{FF2B5EF4-FFF2-40B4-BE49-F238E27FC236}">
                          <a16:creationId xmlns:a16="http://schemas.microsoft.com/office/drawing/2014/main" id="{BD06D727-5D88-36D2-C665-712DC28DF8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993942" y="2153601"/>
                      <a:ext cx="1804287" cy="1468485"/>
                      <a:chOff x="7621311" y="1983479"/>
                      <a:chExt cx="1804287" cy="1468485"/>
                    </a:xfrm>
                  </p:grpSpPr>
                  <p:grpSp>
                    <p:nvGrpSpPr>
                      <p:cNvPr id="169" name="그룹 168">
                        <a:extLst>
                          <a:ext uri="{FF2B5EF4-FFF2-40B4-BE49-F238E27FC236}">
                            <a16:creationId xmlns:a16="http://schemas.microsoft.com/office/drawing/2014/main" id="{86D4F6EA-01AB-20A5-6BE8-98608C3DAC4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68466" y="2350770"/>
                        <a:ext cx="1666956" cy="1014514"/>
                        <a:chOff x="7656750" y="2214732"/>
                        <a:chExt cx="1666956" cy="1014514"/>
                      </a:xfrm>
                    </p:grpSpPr>
                    <p:cxnSp>
                      <p:nvCxnSpPr>
                        <p:cNvPr id="173" name="직선 연결선 172">
                          <a:extLst>
                            <a:ext uri="{FF2B5EF4-FFF2-40B4-BE49-F238E27FC236}">
                              <a16:creationId xmlns:a16="http://schemas.microsoft.com/office/drawing/2014/main" id="{C1FD4B48-8EB2-A008-91CF-E0E138C22773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7887221" y="2537012"/>
                          <a:ext cx="624518" cy="288431"/>
                        </a:xfrm>
                        <a:prstGeom prst="line">
                          <a:avLst/>
                        </a:prstGeom>
                        <a:ln w="19050">
                          <a:solidFill>
                            <a:schemeClr val="bg2">
                              <a:lumMod val="25000"/>
                            </a:schemeClr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74" name="직선 연결선 173">
                          <a:extLst>
                            <a:ext uri="{FF2B5EF4-FFF2-40B4-BE49-F238E27FC236}">
                              <a16:creationId xmlns:a16="http://schemas.microsoft.com/office/drawing/2014/main" id="{915A2D92-B386-C977-36CE-CD5BA2833DDB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8513917" y="2830980"/>
                          <a:ext cx="553084" cy="330341"/>
                        </a:xfrm>
                        <a:prstGeom prst="line">
                          <a:avLst/>
                        </a:prstGeom>
                        <a:ln w="19050">
                          <a:solidFill>
                            <a:schemeClr val="bg2">
                              <a:lumMod val="25000"/>
                            </a:schemeClr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sp>
                      <p:nvSpPr>
                        <p:cNvPr id="175" name="타원 174">
                          <a:extLst>
                            <a:ext uri="{FF2B5EF4-FFF2-40B4-BE49-F238E27FC236}">
                              <a16:creationId xmlns:a16="http://schemas.microsoft.com/office/drawing/2014/main" id="{0E89BB05-B79B-EB95-C5D0-CE6E6A18C82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825398" y="2483984"/>
                          <a:ext cx="99725" cy="99725"/>
                        </a:xfrm>
                        <a:prstGeom prst="ellipse">
                          <a:avLst/>
                        </a:prstGeom>
                        <a:solidFill>
                          <a:schemeClr val="bg1"/>
                        </a:solidFill>
                        <a:ln w="25400">
                          <a:solidFill>
                            <a:srgbClr val="CF6655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  <p:sp>
                      <p:nvSpPr>
                        <p:cNvPr id="176" name="타원 175">
                          <a:extLst>
                            <a:ext uri="{FF2B5EF4-FFF2-40B4-BE49-F238E27FC236}">
                              <a16:creationId xmlns:a16="http://schemas.microsoft.com/office/drawing/2014/main" id="{30368645-7A5F-D0CA-7233-6BF50D6EF69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434285" y="2770932"/>
                          <a:ext cx="109371" cy="99725"/>
                        </a:xfrm>
                        <a:prstGeom prst="ellipse">
                          <a:avLst/>
                        </a:prstGeom>
                        <a:solidFill>
                          <a:schemeClr val="bg1"/>
                        </a:solidFill>
                        <a:ln w="25400">
                          <a:solidFill>
                            <a:srgbClr val="CF6655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  <p:sp>
                      <p:nvSpPr>
                        <p:cNvPr id="177" name="타원 176">
                          <a:extLst>
                            <a:ext uri="{FF2B5EF4-FFF2-40B4-BE49-F238E27FC236}">
                              <a16:creationId xmlns:a16="http://schemas.microsoft.com/office/drawing/2014/main" id="{AA91305B-FD13-6208-4E03-3C5B1EBBC64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16990" y="3129521"/>
                          <a:ext cx="109371" cy="99725"/>
                        </a:xfrm>
                        <a:prstGeom prst="ellipse">
                          <a:avLst/>
                        </a:prstGeom>
                        <a:solidFill>
                          <a:schemeClr val="bg1"/>
                        </a:solidFill>
                        <a:ln w="25400">
                          <a:solidFill>
                            <a:srgbClr val="CF6655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  <p:sp>
                      <p:nvSpPr>
                        <p:cNvPr id="178" name="TextBox 177">
                          <a:extLst>
                            <a:ext uri="{FF2B5EF4-FFF2-40B4-BE49-F238E27FC236}">
                              <a16:creationId xmlns:a16="http://schemas.microsoft.com/office/drawing/2014/main" id="{70786A70-BAFD-6324-0B06-30C3101880EB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7656750" y="2214732"/>
                          <a:ext cx="511679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r>
                            <a:rPr lang="en-US" altLang="ko-KR" sz="1200" b="1" dirty="0"/>
                            <a:t>17%</a:t>
                          </a:r>
                          <a:endParaRPr lang="ko-KR" altLang="en-US" sz="1200" b="1" dirty="0"/>
                        </a:p>
                      </p:txBody>
                    </p:sp>
                    <p:sp>
                      <p:nvSpPr>
                        <p:cNvPr id="179" name="TextBox 178">
                          <a:extLst>
                            <a:ext uri="{FF2B5EF4-FFF2-40B4-BE49-F238E27FC236}">
                              <a16:creationId xmlns:a16="http://schemas.microsoft.com/office/drawing/2014/main" id="{B486FC43-27F9-6C78-345C-01102B05F38E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287235" y="2501986"/>
                          <a:ext cx="511679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r>
                            <a:rPr lang="en-US" altLang="ko-KR" sz="1200" b="1" dirty="0"/>
                            <a:t>13%</a:t>
                          </a:r>
                          <a:endParaRPr lang="ko-KR" altLang="en-US" sz="1200" b="1" dirty="0"/>
                        </a:p>
                      </p:txBody>
                    </p:sp>
                    <p:sp>
                      <p:nvSpPr>
                        <p:cNvPr id="180" name="TextBox 179">
                          <a:extLst>
                            <a:ext uri="{FF2B5EF4-FFF2-40B4-BE49-F238E27FC236}">
                              <a16:creationId xmlns:a16="http://schemas.microsoft.com/office/drawing/2014/main" id="{6BE6D67C-A6E2-C97A-1AC6-13AEAA4D3B1B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906604" y="2861987"/>
                          <a:ext cx="417102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r>
                            <a:rPr lang="en-US" altLang="ko-KR" sz="1200" b="1" dirty="0"/>
                            <a:t>8%</a:t>
                          </a:r>
                          <a:endParaRPr lang="ko-KR" altLang="en-US" sz="1200" b="1" dirty="0"/>
                        </a:p>
                      </p:txBody>
                    </p:sp>
                  </p:grpSp>
                  <p:grpSp>
                    <p:nvGrpSpPr>
                      <p:cNvPr id="170" name="그룹 169">
                        <a:extLst>
                          <a:ext uri="{FF2B5EF4-FFF2-40B4-BE49-F238E27FC236}">
                            <a16:creationId xmlns:a16="http://schemas.microsoft.com/office/drawing/2014/main" id="{78C7F837-074F-C91A-A8DC-5E44095C171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21311" y="1983479"/>
                        <a:ext cx="1804287" cy="1468485"/>
                        <a:chOff x="7599689" y="2090686"/>
                        <a:chExt cx="1804287" cy="1468485"/>
                      </a:xfrm>
                    </p:grpSpPr>
                    <p:cxnSp>
                      <p:nvCxnSpPr>
                        <p:cNvPr id="171" name="직선 연결선 170">
                          <a:extLst>
                            <a:ext uri="{FF2B5EF4-FFF2-40B4-BE49-F238E27FC236}">
                              <a16:creationId xmlns:a16="http://schemas.microsoft.com/office/drawing/2014/main" id="{B377E353-A36E-6DF6-246B-120E784B6653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7607974" y="2090686"/>
                          <a:ext cx="5312" cy="1468485"/>
                        </a:xfrm>
                        <a:prstGeom prst="line">
                          <a:avLst/>
                        </a:prstGeom>
                        <a:ln w="6350">
                          <a:solidFill>
                            <a:schemeClr val="bg2">
                              <a:lumMod val="25000"/>
                            </a:schemeClr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72" name="직선 연결선 171">
                          <a:extLst>
                            <a:ext uri="{FF2B5EF4-FFF2-40B4-BE49-F238E27FC236}">
                              <a16:creationId xmlns:a16="http://schemas.microsoft.com/office/drawing/2014/main" id="{42060404-705B-9553-02BF-685715960FA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7599689" y="3559171"/>
                          <a:ext cx="1804287" cy="0"/>
                        </a:xfrm>
                        <a:prstGeom prst="line">
                          <a:avLst/>
                        </a:prstGeom>
                        <a:ln w="6350">
                          <a:solidFill>
                            <a:schemeClr val="bg2">
                              <a:lumMod val="25000"/>
                            </a:schemeClr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cxnSp>
                  <p:nvCxnSpPr>
                    <p:cNvPr id="165" name="직선 연결선 164">
                      <a:extLst>
                        <a:ext uri="{FF2B5EF4-FFF2-40B4-BE49-F238E27FC236}">
                          <a16:creationId xmlns:a16="http://schemas.microsoft.com/office/drawing/2014/main" id="{47F16B67-E482-3818-364E-72CEFCD45E9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002227" y="3343107"/>
                      <a:ext cx="1697810" cy="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50000"/>
                        </a:schemeClr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6" name="직선 연결선 165">
                      <a:extLst>
                        <a:ext uri="{FF2B5EF4-FFF2-40B4-BE49-F238E27FC236}">
                          <a16:creationId xmlns:a16="http://schemas.microsoft.com/office/drawing/2014/main" id="{EFB3B4B9-5F60-6D46-B9A8-DAE749FF7856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011599" y="3036202"/>
                      <a:ext cx="1697810" cy="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50000"/>
                        </a:schemeClr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7" name="직선 연결선 166">
                      <a:extLst>
                        <a:ext uri="{FF2B5EF4-FFF2-40B4-BE49-F238E27FC236}">
                          <a16:creationId xmlns:a16="http://schemas.microsoft.com/office/drawing/2014/main" id="{C5A75A59-B7FC-8EB6-D453-EA73DC8014E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002227" y="2725645"/>
                      <a:ext cx="1697810" cy="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50000"/>
                        </a:schemeClr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8" name="직선 연결선 167">
                      <a:extLst>
                        <a:ext uri="{FF2B5EF4-FFF2-40B4-BE49-F238E27FC236}">
                          <a16:creationId xmlns:a16="http://schemas.microsoft.com/office/drawing/2014/main" id="{1EE6EF75-AA06-AC17-1209-0DC8387CF3B6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8002227" y="2410781"/>
                      <a:ext cx="1697810" cy="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50000"/>
                        </a:schemeClr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61" name="직선 연결선 160">
                    <a:extLst>
                      <a:ext uri="{FF2B5EF4-FFF2-40B4-BE49-F238E27FC236}">
                        <a16:creationId xmlns:a16="http://schemas.microsoft.com/office/drawing/2014/main" id="{E2247C6C-E299-3310-7B0D-3BB978A3638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286000" y="3478049"/>
                    <a:ext cx="0" cy="78641"/>
                  </a:xfrm>
                  <a:prstGeom prst="line">
                    <a:avLst/>
                  </a:prstGeom>
                  <a:ln w="12700"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2" name="직선 연결선 161">
                    <a:extLst>
                      <a:ext uri="{FF2B5EF4-FFF2-40B4-BE49-F238E27FC236}">
                        <a16:creationId xmlns:a16="http://schemas.microsoft.com/office/drawing/2014/main" id="{AC1DD433-D219-21FC-CB63-DC0AD101C85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909176" y="3476544"/>
                    <a:ext cx="0" cy="78641"/>
                  </a:xfrm>
                  <a:prstGeom prst="line">
                    <a:avLst/>
                  </a:prstGeom>
                  <a:ln w="12700"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3" name="직선 연결선 162">
                    <a:extLst>
                      <a:ext uri="{FF2B5EF4-FFF2-40B4-BE49-F238E27FC236}">
                        <a16:creationId xmlns:a16="http://schemas.microsoft.com/office/drawing/2014/main" id="{62F43061-D3D0-4DAB-2948-C3E0CD0D54AA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9478032" y="3484088"/>
                    <a:ext cx="0" cy="78641"/>
                  </a:xfrm>
                  <a:prstGeom prst="line">
                    <a:avLst/>
                  </a:prstGeom>
                  <a:ln w="12700">
                    <a:solidFill>
                      <a:schemeClr val="bg2">
                        <a:lumMod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5D75EAAB-62D4-83F3-F074-4E97631116B1}"/>
                  </a:ext>
                </a:extLst>
              </p:cNvPr>
              <p:cNvSpPr txBox="1"/>
              <p:nvPr/>
            </p:nvSpPr>
            <p:spPr>
              <a:xfrm>
                <a:off x="8642994" y="6271858"/>
                <a:ext cx="54700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spc="-100" dirty="0"/>
                  <a:t>’21. 1 Q</a:t>
                </a:r>
                <a:endParaRPr lang="ko-KR" altLang="en-US" sz="1000" spc="-100" dirty="0"/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0303C591-7C65-A2A9-01F0-0B47D3E280C5}"/>
                  </a:ext>
                </a:extLst>
              </p:cNvPr>
              <p:cNvSpPr txBox="1"/>
              <p:nvPr/>
            </p:nvSpPr>
            <p:spPr>
              <a:xfrm>
                <a:off x="8027830" y="6271858"/>
                <a:ext cx="54700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spc="-100" dirty="0"/>
                  <a:t>’20. 4 Q</a:t>
                </a:r>
                <a:endParaRPr lang="ko-KR" altLang="en-US" sz="1000" spc="-100" dirty="0"/>
              </a:p>
            </p:txBody>
          </p:sp>
          <p:sp>
            <p:nvSpPr>
              <p:cNvPr id="157" name="TextBox 156">
                <a:extLst>
                  <a:ext uri="{FF2B5EF4-FFF2-40B4-BE49-F238E27FC236}">
                    <a16:creationId xmlns:a16="http://schemas.microsoft.com/office/drawing/2014/main" id="{E18A9D53-DD06-BED2-B262-2AB42E9D2B5C}"/>
                  </a:ext>
                </a:extLst>
              </p:cNvPr>
              <p:cNvSpPr txBox="1"/>
              <p:nvPr/>
            </p:nvSpPr>
            <p:spPr>
              <a:xfrm>
                <a:off x="9229380" y="6271858"/>
                <a:ext cx="54700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spc="-100" dirty="0"/>
                  <a:t>’21. 2 Q</a:t>
                </a:r>
                <a:endParaRPr lang="ko-KR" altLang="en-US" sz="1000" spc="-100" dirty="0"/>
              </a:p>
            </p:txBody>
          </p:sp>
        </p:grpSp>
        <p:grpSp>
          <p:nvGrpSpPr>
            <p:cNvPr id="181" name="그룹 180">
              <a:extLst>
                <a:ext uri="{FF2B5EF4-FFF2-40B4-BE49-F238E27FC236}">
                  <a16:creationId xmlns:a16="http://schemas.microsoft.com/office/drawing/2014/main" id="{635E8B98-35F8-A9EB-1F02-A9B4BE735685}"/>
                </a:ext>
              </a:extLst>
            </p:cNvPr>
            <p:cNvGrpSpPr/>
            <p:nvPr/>
          </p:nvGrpSpPr>
          <p:grpSpPr>
            <a:xfrm>
              <a:off x="591180" y="4198453"/>
              <a:ext cx="4631494" cy="2318599"/>
              <a:chOff x="5460650" y="1531542"/>
              <a:chExt cx="4631494" cy="2318599"/>
            </a:xfrm>
          </p:grpSpPr>
          <p:sp>
            <p:nvSpPr>
              <p:cNvPr id="182" name="직사각형 181">
                <a:extLst>
                  <a:ext uri="{FF2B5EF4-FFF2-40B4-BE49-F238E27FC236}">
                    <a16:creationId xmlns:a16="http://schemas.microsoft.com/office/drawing/2014/main" id="{7150EFE0-87FD-0329-9F31-41C8920EA31B}"/>
                  </a:ext>
                </a:extLst>
              </p:cNvPr>
              <p:cNvSpPr/>
              <p:nvPr/>
            </p:nvSpPr>
            <p:spPr>
              <a:xfrm>
                <a:off x="5466144" y="1544470"/>
                <a:ext cx="4626000" cy="2305671"/>
              </a:xfrm>
              <a:prstGeom prst="rect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ct val="150000"/>
                  </a:lnSpc>
                </a:pPr>
                <a:endParaRPr lang="en-US" altLang="ko-KR" sz="1316" b="1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83" name="직사각형 182">
                <a:extLst>
                  <a:ext uri="{FF2B5EF4-FFF2-40B4-BE49-F238E27FC236}">
                    <a16:creationId xmlns:a16="http://schemas.microsoft.com/office/drawing/2014/main" id="{F6875D4E-D388-17D2-2E06-87255343CB56}"/>
                  </a:ext>
                </a:extLst>
              </p:cNvPr>
              <p:cNvSpPr/>
              <p:nvPr/>
            </p:nvSpPr>
            <p:spPr>
              <a:xfrm>
                <a:off x="5460650" y="1531542"/>
                <a:ext cx="4626000" cy="404792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 dirty="0"/>
              </a:p>
            </p:txBody>
          </p:sp>
        </p:grp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7937F4C3-47FE-58EC-1161-9E975A39FCC7}"/>
                </a:ext>
              </a:extLst>
            </p:cNvPr>
            <p:cNvSpPr txBox="1"/>
            <p:nvPr/>
          </p:nvSpPr>
          <p:spPr>
            <a:xfrm>
              <a:off x="1650204" y="4250645"/>
              <a:ext cx="22813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</a:rPr>
                <a:t>글로벌 </a:t>
              </a:r>
              <a:r>
                <a:rPr lang="ko-KR" altLang="en-US" sz="1400" b="1" dirty="0" err="1">
                  <a:solidFill>
                    <a:schemeClr val="bg1"/>
                  </a:solidFill>
                </a:rPr>
                <a:t>파운더리</a:t>
              </a:r>
              <a:r>
                <a:rPr lang="ko-KR" altLang="en-US" sz="1400" b="1" dirty="0">
                  <a:solidFill>
                    <a:schemeClr val="bg1"/>
                  </a:solidFill>
                </a:rPr>
                <a:t> 시장 점유율</a:t>
              </a:r>
            </a:p>
          </p:txBody>
        </p:sp>
        <p:sp>
          <p:nvSpPr>
            <p:cNvPr id="207" name="부분 원형 206">
              <a:extLst>
                <a:ext uri="{FF2B5EF4-FFF2-40B4-BE49-F238E27FC236}">
                  <a16:creationId xmlns:a16="http://schemas.microsoft.com/office/drawing/2014/main" id="{3521942D-1EBB-CAD3-AE65-4907C8E04AB7}"/>
                </a:ext>
              </a:extLst>
            </p:cNvPr>
            <p:cNvSpPr/>
            <p:nvPr/>
          </p:nvSpPr>
          <p:spPr>
            <a:xfrm rot="10800000">
              <a:off x="1690617" y="5702665"/>
              <a:ext cx="1584000" cy="1584000"/>
            </a:xfrm>
            <a:prstGeom prst="pie">
              <a:avLst>
                <a:gd name="adj1" fmla="val 0"/>
                <a:gd name="adj2" fmla="val 1080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BC86F194-69E9-FA8F-8DF9-4212EBE6D412}"/>
                </a:ext>
              </a:extLst>
            </p:cNvPr>
            <p:cNvSpPr txBox="1"/>
            <p:nvPr/>
          </p:nvSpPr>
          <p:spPr>
            <a:xfrm>
              <a:off x="1098193" y="5117305"/>
              <a:ext cx="1447832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58</a:t>
              </a:r>
            </a:p>
            <a:p>
              <a:pPr algn="ctr"/>
              <a:r>
                <a:rPr lang="en-US" altLang="ko-KR" sz="1200" b="1" dirty="0"/>
                <a:t>TSMC(</a:t>
              </a:r>
              <a:r>
                <a:rPr lang="ko-KR" altLang="en-US" sz="1200" b="1" dirty="0"/>
                <a:t>대만</a:t>
              </a:r>
              <a:r>
                <a:rPr lang="en-US" altLang="ko-KR" sz="1200" b="1" dirty="0"/>
                <a:t>)</a:t>
              </a:r>
              <a:endParaRPr lang="ko-KR" altLang="en-US" sz="1200" b="1" dirty="0"/>
            </a:p>
          </p:txBody>
        </p:sp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D8DB1888-EB47-DD24-6EEE-FDF6D1A2B259}"/>
                </a:ext>
              </a:extLst>
            </p:cNvPr>
            <p:cNvSpPr txBox="1"/>
            <p:nvPr/>
          </p:nvSpPr>
          <p:spPr>
            <a:xfrm>
              <a:off x="2211458" y="4890018"/>
              <a:ext cx="144783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b="1" dirty="0"/>
                <a:t>14</a:t>
              </a:r>
            </a:p>
            <a:p>
              <a:pPr algn="ctr"/>
              <a:r>
                <a:rPr lang="ko-KR" altLang="en-US" sz="1100" b="1" dirty="0"/>
                <a:t>삼성전자</a:t>
              </a:r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F207ABED-A612-9640-6DDE-ADA0CD00BD64}"/>
                </a:ext>
              </a:extLst>
            </p:cNvPr>
            <p:cNvSpPr txBox="1"/>
            <p:nvPr/>
          </p:nvSpPr>
          <p:spPr>
            <a:xfrm>
              <a:off x="3248728" y="5201040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7</a:t>
              </a:r>
              <a:endParaRPr lang="ko-KR" altLang="en-US" sz="1200" b="1" dirty="0"/>
            </a:p>
          </p:txBody>
        </p: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2240CB83-541C-FAC4-D48C-940753730669}"/>
                </a:ext>
              </a:extLst>
            </p:cNvPr>
            <p:cNvSpPr txBox="1"/>
            <p:nvPr/>
          </p:nvSpPr>
          <p:spPr>
            <a:xfrm>
              <a:off x="3513663" y="5464857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6</a:t>
              </a:r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98D51B74-39BF-7431-7091-1EB422F0B12A}"/>
                </a:ext>
              </a:extLst>
            </p:cNvPr>
            <p:cNvSpPr txBox="1"/>
            <p:nvPr/>
          </p:nvSpPr>
          <p:spPr>
            <a:xfrm>
              <a:off x="3712703" y="5710003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5</a:t>
              </a: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1D897BDB-E7C5-C6A2-20C1-CDBB9693C259}"/>
                </a:ext>
              </a:extLst>
            </p:cNvPr>
            <p:cNvSpPr txBox="1"/>
            <p:nvPr/>
          </p:nvSpPr>
          <p:spPr>
            <a:xfrm>
              <a:off x="3802253" y="6113329"/>
              <a:ext cx="3738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10</a:t>
              </a:r>
            </a:p>
          </p:txBody>
        </p:sp>
        <p:cxnSp>
          <p:nvCxnSpPr>
            <p:cNvPr id="214" name="직선 화살표 연결선 213">
              <a:extLst>
                <a:ext uri="{FF2B5EF4-FFF2-40B4-BE49-F238E27FC236}">
                  <a16:creationId xmlns:a16="http://schemas.microsoft.com/office/drawing/2014/main" id="{1EBB3B1B-95D4-C939-58E0-37097894E8EE}"/>
                </a:ext>
              </a:extLst>
            </p:cNvPr>
            <p:cNvCxnSpPr/>
            <p:nvPr/>
          </p:nvCxnSpPr>
          <p:spPr>
            <a:xfrm>
              <a:off x="3513663" y="5201040"/>
              <a:ext cx="790482" cy="0"/>
            </a:xfrm>
            <a:prstGeom prst="straightConnector1">
              <a:avLst/>
            </a:prstGeom>
            <a:ln w="3810">
              <a:solidFill>
                <a:schemeClr val="tx1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직선 화살표 연결선 214">
              <a:extLst>
                <a:ext uri="{FF2B5EF4-FFF2-40B4-BE49-F238E27FC236}">
                  <a16:creationId xmlns:a16="http://schemas.microsoft.com/office/drawing/2014/main" id="{FF71A422-A49E-7F1C-855D-2E3D0A617951}"/>
                </a:ext>
              </a:extLst>
            </p:cNvPr>
            <p:cNvCxnSpPr>
              <a:cxnSpLocks/>
            </p:cNvCxnSpPr>
            <p:nvPr/>
          </p:nvCxnSpPr>
          <p:spPr>
            <a:xfrm>
              <a:off x="3802253" y="5499232"/>
              <a:ext cx="339234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직선 화살표 연결선 215">
              <a:extLst>
                <a:ext uri="{FF2B5EF4-FFF2-40B4-BE49-F238E27FC236}">
                  <a16:creationId xmlns:a16="http://schemas.microsoft.com/office/drawing/2014/main" id="{3199FCDD-A9BB-82C2-D001-57080DF1C3CB}"/>
                </a:ext>
              </a:extLst>
            </p:cNvPr>
            <p:cNvCxnSpPr/>
            <p:nvPr/>
          </p:nvCxnSpPr>
          <p:spPr>
            <a:xfrm>
              <a:off x="2484135" y="6113329"/>
              <a:ext cx="790482" cy="0"/>
            </a:xfrm>
            <a:prstGeom prst="straightConnector1">
              <a:avLst/>
            </a:prstGeom>
            <a:ln w="1270">
              <a:solidFill>
                <a:schemeClr val="tx1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직선 화살표 연결선 216">
              <a:extLst>
                <a:ext uri="{FF2B5EF4-FFF2-40B4-BE49-F238E27FC236}">
                  <a16:creationId xmlns:a16="http://schemas.microsoft.com/office/drawing/2014/main" id="{CE4A76CC-3F09-040C-9921-D3CE0601CF61}"/>
                </a:ext>
              </a:extLst>
            </p:cNvPr>
            <p:cNvCxnSpPr/>
            <p:nvPr/>
          </p:nvCxnSpPr>
          <p:spPr>
            <a:xfrm>
              <a:off x="2723181" y="6334426"/>
              <a:ext cx="790482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E6BA3016-5BE9-4ED7-C753-F6B1A63FAD63}"/>
                </a:ext>
              </a:extLst>
            </p:cNvPr>
            <p:cNvSpPr txBox="1"/>
            <p:nvPr/>
          </p:nvSpPr>
          <p:spPr>
            <a:xfrm>
              <a:off x="4269248" y="5062540"/>
              <a:ext cx="78579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/>
                <a:t>UMC(</a:t>
              </a:r>
              <a:r>
                <a:rPr lang="ko-KR" altLang="en-US" sz="1000" b="1" dirty="0"/>
                <a:t>대만</a:t>
              </a:r>
              <a:r>
                <a:rPr lang="en-US" altLang="ko-KR" sz="1000" b="1" dirty="0"/>
                <a:t>)</a:t>
              </a:r>
              <a:endParaRPr lang="ko-KR" altLang="en-US" sz="1000" b="1" dirty="0"/>
            </a:p>
          </p:txBody>
        </p: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9F3E46AA-96EE-0C5D-32FC-C32315E5B858}"/>
                </a:ext>
              </a:extLst>
            </p:cNvPr>
            <p:cNvSpPr txBox="1"/>
            <p:nvPr/>
          </p:nvSpPr>
          <p:spPr>
            <a:xfrm>
              <a:off x="4107770" y="5369233"/>
              <a:ext cx="11208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 err="1"/>
                <a:t>글로벌파운드리즈</a:t>
              </a:r>
              <a:endParaRPr lang="en-US" altLang="ko-KR" sz="1000" b="1" dirty="0"/>
            </a:p>
            <a:p>
              <a:r>
                <a:rPr lang="en-US" altLang="ko-KR" sz="1000" b="1" dirty="0"/>
                <a:t>(</a:t>
              </a:r>
              <a:r>
                <a:rPr lang="ko-KR" altLang="en-US" sz="1000" b="1" dirty="0"/>
                <a:t>미국</a:t>
              </a:r>
              <a:r>
                <a:rPr lang="en-US" altLang="ko-KR" sz="1000" b="1" dirty="0"/>
                <a:t>)</a:t>
              </a:r>
              <a:endParaRPr lang="ko-KR" altLang="en-US" sz="1000" b="1" dirty="0"/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46435D96-B137-1510-FAFF-8A31AADE9AF0}"/>
                </a:ext>
              </a:extLst>
            </p:cNvPr>
            <p:cNvSpPr txBox="1"/>
            <p:nvPr/>
          </p:nvSpPr>
          <p:spPr>
            <a:xfrm>
              <a:off x="1950125" y="5896877"/>
              <a:ext cx="5052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/>
                <a:t>SMIC</a:t>
              </a:r>
            </a:p>
            <a:p>
              <a:r>
                <a:rPr lang="en-US" altLang="ko-KR" sz="1000" b="1" dirty="0"/>
                <a:t>(</a:t>
              </a:r>
              <a:r>
                <a:rPr lang="ko-KR" altLang="en-US" sz="1000" b="1" dirty="0"/>
                <a:t>중국</a:t>
              </a:r>
              <a:r>
                <a:rPr lang="en-US" altLang="ko-KR" sz="1000" b="1" dirty="0"/>
                <a:t>)</a:t>
              </a:r>
              <a:endParaRPr lang="ko-KR" altLang="en-US" sz="1000" b="1" dirty="0"/>
            </a:p>
          </p:txBody>
        </p:sp>
        <p:sp>
          <p:nvSpPr>
            <p:cNvPr id="221" name="TextBox 220">
              <a:extLst>
                <a:ext uri="{FF2B5EF4-FFF2-40B4-BE49-F238E27FC236}">
                  <a16:creationId xmlns:a16="http://schemas.microsoft.com/office/drawing/2014/main" id="{F5172D14-EA11-17CA-41B6-36B014334438}"/>
                </a:ext>
              </a:extLst>
            </p:cNvPr>
            <p:cNvSpPr txBox="1"/>
            <p:nvPr/>
          </p:nvSpPr>
          <p:spPr>
            <a:xfrm>
              <a:off x="2325452" y="6214845"/>
              <a:ext cx="4187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/>
                <a:t>기타</a:t>
              </a: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91F56752-BFE0-9C45-A4BB-4D7A95B954BD}"/>
                </a:ext>
              </a:extLst>
            </p:cNvPr>
            <p:cNvSpPr txBox="1"/>
            <p:nvPr/>
          </p:nvSpPr>
          <p:spPr>
            <a:xfrm>
              <a:off x="568596" y="4615063"/>
              <a:ext cx="158088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chemeClr val="bg2">
                      <a:lumMod val="50000"/>
                    </a:schemeClr>
                  </a:solidFill>
                </a:rPr>
                <a:t>자료 </a:t>
              </a:r>
              <a:r>
                <a:rPr lang="en-US" altLang="ko-KR" sz="1000" dirty="0">
                  <a:solidFill>
                    <a:schemeClr val="bg2">
                      <a:lumMod val="50000"/>
                    </a:schemeClr>
                  </a:solidFill>
                </a:rPr>
                <a:t>: </a:t>
              </a:r>
              <a:r>
                <a:rPr lang="ko-KR" altLang="en-US" sz="1000" dirty="0">
                  <a:solidFill>
                    <a:schemeClr val="bg2">
                      <a:lumMod val="50000"/>
                    </a:schemeClr>
                  </a:solidFill>
                </a:rPr>
                <a:t>카운터포인트리서치</a:t>
              </a: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3A5D2B7E-62C1-E89E-9EC2-84B523A7A350}"/>
                </a:ext>
              </a:extLst>
            </p:cNvPr>
            <p:cNvSpPr txBox="1"/>
            <p:nvPr/>
          </p:nvSpPr>
          <p:spPr>
            <a:xfrm>
              <a:off x="10410825" y="6600825"/>
              <a:ext cx="271463" cy="2669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</a:t>
              </a:r>
            </a:p>
          </p:txBody>
        </p:sp>
      </p:grpSp>
      <p:sp>
        <p:nvSpPr>
          <p:cNvPr id="262" name="TextBox 261">
            <a:extLst>
              <a:ext uri="{FF2B5EF4-FFF2-40B4-BE49-F238E27FC236}">
                <a16:creationId xmlns:a16="http://schemas.microsoft.com/office/drawing/2014/main" id="{DF061335-2AE9-ECEB-224B-67AFF7B9F423}"/>
              </a:ext>
            </a:extLst>
          </p:cNvPr>
          <p:cNvSpPr txBox="1"/>
          <p:nvPr/>
        </p:nvSpPr>
        <p:spPr>
          <a:xfrm>
            <a:off x="516843" y="4991797"/>
            <a:ext cx="11110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spc="-100" dirty="0"/>
              <a:t>불량률 </a:t>
            </a:r>
            <a:r>
              <a:rPr lang="en-US" altLang="ko-KR" sz="1100" b="1" spc="-100" dirty="0"/>
              <a:t>(</a:t>
            </a:r>
            <a:r>
              <a:rPr lang="ko-KR" altLang="en-US" sz="1000" b="1" spc="-100" dirty="0"/>
              <a:t>단위 </a:t>
            </a:r>
            <a:r>
              <a:rPr lang="en-US" altLang="ko-KR" sz="1000" b="1" spc="-100" dirty="0"/>
              <a:t>: %</a:t>
            </a:r>
            <a:r>
              <a:rPr lang="en-US" altLang="ko-KR" sz="1100" b="1" spc="-100" dirty="0"/>
              <a:t>)</a:t>
            </a:r>
            <a:endParaRPr lang="ko-KR" altLang="en-US" sz="1100" b="1" spc="-100" dirty="0"/>
          </a:p>
        </p:txBody>
      </p:sp>
    </p:spTree>
    <p:extLst>
      <p:ext uri="{BB962C8B-B14F-4D97-AF65-F5344CB8AC3E}">
        <p14:creationId xmlns:p14="http://schemas.microsoft.com/office/powerpoint/2010/main" val="2631711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02.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현황 및 개선기회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2CB45E6-2F40-97DE-C969-2A61B31D1853}"/>
              </a:ext>
            </a:extLst>
          </p:cNvPr>
          <p:cNvSpPr txBox="1"/>
          <p:nvPr/>
        </p:nvSpPr>
        <p:spPr>
          <a:xfrm>
            <a:off x="311883" y="3662462"/>
            <a:ext cx="99495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buFont typeface="Webdings" panose="05030102010509060703" pitchFamily="18" charset="2"/>
              <a:buChar char="a"/>
            </a:pPr>
            <a:r>
              <a:rPr lang="en-US" altLang="ko-KR" sz="1600" b="1" spc="-100" dirty="0">
                <a:solidFill>
                  <a:sysClr val="windowText" lastClr="000000"/>
                </a:solidFill>
                <a:latin typeface="+mn-ea"/>
              </a:rPr>
              <a:t>4</a:t>
            </a:r>
            <a:r>
              <a:rPr lang="ko-KR" altLang="en-US" sz="1600" b="1" spc="-100" dirty="0">
                <a:solidFill>
                  <a:sysClr val="windowText" lastClr="000000"/>
                </a:solidFill>
                <a:latin typeface="+mn-ea"/>
              </a:rPr>
              <a:t>차 산업 혁명 시대</a:t>
            </a:r>
            <a:r>
              <a:rPr lang="en-US" altLang="ko-KR" sz="1600" b="1" spc="-100" dirty="0">
                <a:solidFill>
                  <a:sysClr val="windowText" lastClr="000000"/>
                </a:solidFill>
                <a:latin typeface="+mn-ea"/>
              </a:rPr>
              <a:t> </a:t>
            </a:r>
            <a:r>
              <a:rPr lang="ko-KR" altLang="en-US" sz="1600" b="1" spc="-100" dirty="0">
                <a:solidFill>
                  <a:sysClr val="windowText" lastClr="000000"/>
                </a:solidFill>
                <a:latin typeface="+mn-ea"/>
              </a:rPr>
              <a:t>도래와 더불어 </a:t>
            </a:r>
            <a:r>
              <a:rPr lang="en-US" altLang="ko-KR" sz="1600" b="1" spc="-100" dirty="0">
                <a:solidFill>
                  <a:sysClr val="windowText" lastClr="000000"/>
                </a:solidFill>
                <a:latin typeface="+mn-ea"/>
              </a:rPr>
              <a:t>IoT </a:t>
            </a:r>
            <a:r>
              <a:rPr lang="ko-KR" altLang="en-US" sz="1600" b="1" spc="-100" dirty="0">
                <a:solidFill>
                  <a:sysClr val="windowText" lastClr="000000"/>
                </a:solidFill>
                <a:latin typeface="+mn-ea"/>
              </a:rPr>
              <a:t>및  자율주행차에 소요되는 반도체 수요가 증가함에 </a:t>
            </a:r>
            <a:r>
              <a:rPr lang="en-US" altLang="ko-KR" sz="1600" b="1" spc="-100" dirty="0">
                <a:solidFill>
                  <a:sysClr val="windowText" lastClr="000000"/>
                </a:solidFill>
                <a:latin typeface="+mn-ea"/>
              </a:rPr>
              <a:t> </a:t>
            </a:r>
            <a:r>
              <a:rPr lang="ko-KR" altLang="en-US" sz="1600" b="1" spc="-100" dirty="0">
                <a:solidFill>
                  <a:sysClr val="windowText" lastClr="000000"/>
                </a:solidFill>
                <a:latin typeface="+mn-ea"/>
              </a:rPr>
              <a:t>따라 시장 수요를 고려한 </a:t>
            </a:r>
            <a:r>
              <a:rPr lang="ko-KR" altLang="en-US" sz="1600" b="1" spc="-10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생산량 증가 활동 필요</a:t>
            </a:r>
            <a:endParaRPr lang="en-US" altLang="ko-KR" sz="1600" b="1" spc="-100" dirty="0">
              <a:solidFill>
                <a:schemeClr val="accent5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02D0D572-98C7-A0D7-2BD0-4F022D6A1F95}"/>
              </a:ext>
            </a:extLst>
          </p:cNvPr>
          <p:cNvSpPr/>
          <p:nvPr/>
        </p:nvSpPr>
        <p:spPr>
          <a:xfrm>
            <a:off x="591689" y="1461563"/>
            <a:ext cx="4626408" cy="2158427"/>
          </a:xfrm>
          <a:prstGeom prst="rect">
            <a:avLst/>
          </a:prstGeom>
          <a:noFill/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316" b="1" dirty="0">
              <a:solidFill>
                <a:sysClr val="windowText" lastClr="000000"/>
              </a:solidFill>
              <a:latin typeface="+mj-lt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141595ED-FF88-4DDD-29F6-400851996A42}"/>
              </a:ext>
            </a:extLst>
          </p:cNvPr>
          <p:cNvSpPr/>
          <p:nvPr/>
        </p:nvSpPr>
        <p:spPr>
          <a:xfrm>
            <a:off x="589309" y="1435588"/>
            <a:ext cx="4626407" cy="3859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글로벌 </a:t>
            </a:r>
            <a:r>
              <a:rPr lang="ko-KR" altLang="en-US" sz="1400" b="1" dirty="0" err="1"/>
              <a:t>파운더리</a:t>
            </a:r>
            <a:r>
              <a:rPr lang="ko-KR" altLang="en-US" sz="1400" b="1" dirty="0"/>
              <a:t> 시장 점유율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24A6F3B-F12F-758A-2C5A-0B0507DF359A}"/>
              </a:ext>
            </a:extLst>
          </p:cNvPr>
          <p:cNvGrpSpPr/>
          <p:nvPr/>
        </p:nvGrpSpPr>
        <p:grpSpPr>
          <a:xfrm>
            <a:off x="583171" y="1871279"/>
            <a:ext cx="4632431" cy="1700653"/>
            <a:chOff x="510747" y="1692981"/>
            <a:chExt cx="4632431" cy="1851788"/>
          </a:xfrm>
        </p:grpSpPr>
        <p:sp>
          <p:nvSpPr>
            <p:cNvPr id="10" name="물결 9">
              <a:extLst>
                <a:ext uri="{FF2B5EF4-FFF2-40B4-BE49-F238E27FC236}">
                  <a16:creationId xmlns:a16="http://schemas.microsoft.com/office/drawing/2014/main" id="{0F947730-542E-14D9-999E-1EE6A4E4E894}"/>
                </a:ext>
              </a:extLst>
            </p:cNvPr>
            <p:cNvSpPr/>
            <p:nvPr/>
          </p:nvSpPr>
          <p:spPr>
            <a:xfrm>
              <a:off x="519264" y="2198084"/>
              <a:ext cx="4623914" cy="131316"/>
            </a:xfrm>
            <a:prstGeom prst="wave">
              <a:avLst>
                <a:gd name="adj1" fmla="val 12500"/>
                <a:gd name="adj2" fmla="val 0"/>
              </a:avLst>
            </a:prstGeom>
            <a:solidFill>
              <a:schemeClr val="bg1"/>
            </a:solidFill>
            <a:ln w="19050">
              <a:solidFill>
                <a:schemeClr val="bg2">
                  <a:lumMod val="25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4087632"/>
                        <a:gd name="connsiteY0" fmla="*/ 47620 h 380958"/>
                        <a:gd name="connsiteX1" fmla="*/ 4087632 w 4087632"/>
                        <a:gd name="connsiteY1" fmla="*/ 47620 h 380958"/>
                        <a:gd name="connsiteX2" fmla="*/ 4087632 w 4087632"/>
                        <a:gd name="connsiteY2" fmla="*/ 333338 h 380958"/>
                        <a:gd name="connsiteX3" fmla="*/ 0 w 4087632"/>
                        <a:gd name="connsiteY3" fmla="*/ 333338 h 380958"/>
                        <a:gd name="connsiteX4" fmla="*/ 0 w 4087632"/>
                        <a:gd name="connsiteY4" fmla="*/ 47620 h 3809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87632" h="380958" fill="none" extrusionOk="0">
                          <a:moveTo>
                            <a:pt x="0" y="47620"/>
                          </a:moveTo>
                          <a:cubicBezTo>
                            <a:pt x="1387218" y="-161893"/>
                            <a:pt x="2514849" y="174157"/>
                            <a:pt x="4087632" y="47620"/>
                          </a:cubicBezTo>
                          <a:cubicBezTo>
                            <a:pt x="4077481" y="140299"/>
                            <a:pt x="4083571" y="267792"/>
                            <a:pt x="4087632" y="333338"/>
                          </a:cubicBezTo>
                          <a:cubicBezTo>
                            <a:pt x="2634046" y="642678"/>
                            <a:pt x="1212786" y="908"/>
                            <a:pt x="0" y="333338"/>
                          </a:cubicBezTo>
                          <a:cubicBezTo>
                            <a:pt x="5843" y="220417"/>
                            <a:pt x="7941" y="129102"/>
                            <a:pt x="0" y="47620"/>
                          </a:cubicBezTo>
                          <a:close/>
                        </a:path>
                        <a:path w="4087632" h="380958" stroke="0" extrusionOk="0">
                          <a:moveTo>
                            <a:pt x="0" y="47620"/>
                          </a:moveTo>
                          <a:cubicBezTo>
                            <a:pt x="1125269" y="-257469"/>
                            <a:pt x="2459321" y="306099"/>
                            <a:pt x="4087632" y="47620"/>
                          </a:cubicBezTo>
                          <a:cubicBezTo>
                            <a:pt x="4079985" y="161096"/>
                            <a:pt x="4096685" y="212419"/>
                            <a:pt x="4087632" y="333338"/>
                          </a:cubicBezTo>
                          <a:cubicBezTo>
                            <a:pt x="2466043" y="295038"/>
                            <a:pt x="1241351" y="423350"/>
                            <a:pt x="0" y="333338"/>
                          </a:cubicBezTo>
                          <a:cubicBezTo>
                            <a:pt x="7099" y="234850"/>
                            <a:pt x="-8075" y="153141"/>
                            <a:pt x="0" y="4762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12DE64A-E47A-5251-A999-BF71105FBE4B}"/>
                </a:ext>
              </a:extLst>
            </p:cNvPr>
            <p:cNvSpPr txBox="1"/>
            <p:nvPr/>
          </p:nvSpPr>
          <p:spPr>
            <a:xfrm>
              <a:off x="1395972" y="3258946"/>
              <a:ext cx="701826" cy="285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spc="-100" dirty="0"/>
                <a:t>2020</a:t>
              </a:r>
              <a:r>
                <a:rPr lang="ko-KR" altLang="en-US" sz="1200" spc="-100" dirty="0"/>
                <a:t>년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CF2CA96-42FC-E6B6-B192-C5CFB5EAF914}"/>
                </a:ext>
              </a:extLst>
            </p:cNvPr>
            <p:cNvSpPr txBox="1"/>
            <p:nvPr/>
          </p:nvSpPr>
          <p:spPr>
            <a:xfrm>
              <a:off x="2636053" y="3255684"/>
              <a:ext cx="701826" cy="285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spc="-100" dirty="0"/>
                <a:t>2021</a:t>
              </a:r>
              <a:r>
                <a:rPr lang="ko-KR" altLang="en-US" sz="1200" spc="-100" dirty="0"/>
                <a:t>년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55F165B-D62B-48B2-B6CA-F8BC2F05CC0E}"/>
                </a:ext>
              </a:extLst>
            </p:cNvPr>
            <p:cNvSpPr txBox="1"/>
            <p:nvPr/>
          </p:nvSpPr>
          <p:spPr>
            <a:xfrm>
              <a:off x="3417447" y="3254614"/>
              <a:ext cx="11956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spc="-100" dirty="0"/>
                <a:t>2022</a:t>
              </a:r>
              <a:r>
                <a:rPr lang="ko-KR" altLang="en-US" sz="1200" spc="-100" dirty="0"/>
                <a:t>년</a:t>
              </a:r>
              <a:r>
                <a:rPr lang="en-US" altLang="ko-KR" sz="1200" spc="-100" dirty="0"/>
                <a:t>(</a:t>
              </a:r>
              <a:r>
                <a:rPr lang="ko-KR" altLang="en-US" sz="1200" spc="-100" dirty="0"/>
                <a:t>예상</a:t>
              </a:r>
              <a:r>
                <a:rPr lang="en-US" altLang="ko-KR" sz="1200" spc="-100" dirty="0"/>
                <a:t>)</a:t>
              </a:r>
              <a:endParaRPr lang="ko-KR" altLang="en-US" sz="1200" spc="-100" dirty="0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29356E2B-7EDE-5F92-3CEB-7D434002CE2F}"/>
                </a:ext>
              </a:extLst>
            </p:cNvPr>
            <p:cNvGrpSpPr/>
            <p:nvPr/>
          </p:nvGrpSpPr>
          <p:grpSpPr>
            <a:xfrm>
              <a:off x="1739608" y="1810600"/>
              <a:ext cx="2326989" cy="322901"/>
              <a:chOff x="2029066" y="2085049"/>
              <a:chExt cx="2326989" cy="322901"/>
            </a:xfrm>
          </p:grpSpPr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894D1004-408D-EF58-742C-759F0FEE15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46919" y="2310803"/>
                <a:ext cx="1126738" cy="59400"/>
              </a:xfrm>
              <a:prstGeom prst="line">
                <a:avLst/>
              </a:prstGeom>
              <a:ln w="19050">
                <a:solidFill>
                  <a:schemeClr val="bg2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05C04AB6-1DEE-8A0A-9E5E-2D447F0C3D4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52102" y="2135405"/>
                <a:ext cx="1142890" cy="179850"/>
              </a:xfrm>
              <a:prstGeom prst="line">
                <a:avLst/>
              </a:prstGeom>
              <a:ln w="19050">
                <a:solidFill>
                  <a:schemeClr val="bg2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AB8EFB41-C6D9-34BC-D207-CA1D219AA9E4}"/>
                  </a:ext>
                </a:extLst>
              </p:cNvPr>
              <p:cNvSpPr/>
              <p:nvPr/>
            </p:nvSpPr>
            <p:spPr>
              <a:xfrm>
                <a:off x="2029066" y="2308225"/>
                <a:ext cx="99725" cy="99725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CF66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8ED1C578-8D85-3897-47D9-B08E7DFCD329}"/>
                  </a:ext>
                </a:extLst>
              </p:cNvPr>
              <p:cNvSpPr/>
              <p:nvPr/>
            </p:nvSpPr>
            <p:spPr>
              <a:xfrm>
                <a:off x="3129969" y="2258362"/>
                <a:ext cx="109371" cy="99725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CF66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E9F98A19-88B7-A605-3F93-28A266A1989E}"/>
                  </a:ext>
                </a:extLst>
              </p:cNvPr>
              <p:cNvSpPr/>
              <p:nvPr/>
            </p:nvSpPr>
            <p:spPr>
              <a:xfrm>
                <a:off x="4246684" y="2085049"/>
                <a:ext cx="109371" cy="99725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CF66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F0AD2FEE-30F9-C81B-6445-1406BBE107DD}"/>
                </a:ext>
              </a:extLst>
            </p:cNvPr>
            <p:cNvCxnSpPr>
              <a:cxnSpLocks/>
            </p:cNvCxnSpPr>
            <p:nvPr/>
          </p:nvCxnSpPr>
          <p:spPr>
            <a:xfrm>
              <a:off x="874011" y="2148108"/>
              <a:ext cx="4087345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384D9C5C-6118-4D4B-D2E6-E681BDE76082}"/>
                </a:ext>
              </a:extLst>
            </p:cNvPr>
            <p:cNvCxnSpPr>
              <a:cxnSpLocks/>
            </p:cNvCxnSpPr>
            <p:nvPr/>
          </p:nvCxnSpPr>
          <p:spPr>
            <a:xfrm>
              <a:off x="880625" y="2392483"/>
              <a:ext cx="4087345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35F92EED-52D8-CDD1-7357-74F60E023E23}"/>
                </a:ext>
              </a:extLst>
            </p:cNvPr>
            <p:cNvCxnSpPr>
              <a:cxnSpLocks/>
            </p:cNvCxnSpPr>
            <p:nvPr/>
          </p:nvCxnSpPr>
          <p:spPr>
            <a:xfrm>
              <a:off x="869453" y="1901741"/>
              <a:ext cx="4087345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F7C3A11C-E1DA-331D-A6D3-C3BB3D5FD9A9}"/>
                </a:ext>
              </a:extLst>
            </p:cNvPr>
            <p:cNvCxnSpPr>
              <a:cxnSpLocks/>
            </p:cNvCxnSpPr>
            <p:nvPr/>
          </p:nvCxnSpPr>
          <p:spPr>
            <a:xfrm>
              <a:off x="867414" y="2643512"/>
              <a:ext cx="4087345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3B35C104-C9D9-5E4C-E19C-D14FCBA92A63}"/>
                </a:ext>
              </a:extLst>
            </p:cNvPr>
            <p:cNvCxnSpPr>
              <a:cxnSpLocks/>
            </p:cNvCxnSpPr>
            <p:nvPr/>
          </p:nvCxnSpPr>
          <p:spPr>
            <a:xfrm>
              <a:off x="878418" y="2920258"/>
              <a:ext cx="4087345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B07D3B53-FCAE-B423-488A-AA105C40F67F}"/>
                </a:ext>
              </a:extLst>
            </p:cNvPr>
            <p:cNvCxnSpPr>
              <a:cxnSpLocks/>
            </p:cNvCxnSpPr>
            <p:nvPr/>
          </p:nvCxnSpPr>
          <p:spPr>
            <a:xfrm>
              <a:off x="871607" y="3165824"/>
              <a:ext cx="4087345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6DB23DF-E8AD-4BB5-FDAA-C4ABE376431C}"/>
                </a:ext>
              </a:extLst>
            </p:cNvPr>
            <p:cNvCxnSpPr>
              <a:cxnSpLocks/>
            </p:cNvCxnSpPr>
            <p:nvPr/>
          </p:nvCxnSpPr>
          <p:spPr>
            <a:xfrm>
              <a:off x="1793398" y="2481900"/>
              <a:ext cx="1146585" cy="0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46B46997-F7EC-BE41-855A-2B66CD99EF30}"/>
                </a:ext>
              </a:extLst>
            </p:cNvPr>
            <p:cNvCxnSpPr>
              <a:cxnSpLocks/>
            </p:cNvCxnSpPr>
            <p:nvPr/>
          </p:nvCxnSpPr>
          <p:spPr>
            <a:xfrm>
              <a:off x="2891995" y="2476612"/>
              <a:ext cx="1143249" cy="66540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8032E4DE-7C68-D9F1-C4BA-19F2DC054600}"/>
                </a:ext>
              </a:extLst>
            </p:cNvPr>
            <p:cNvSpPr/>
            <p:nvPr/>
          </p:nvSpPr>
          <p:spPr>
            <a:xfrm>
              <a:off x="1743534" y="2422372"/>
              <a:ext cx="99725" cy="9972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2C29E48-8E51-F963-018C-A56CCFDA56F8}"/>
                </a:ext>
              </a:extLst>
            </p:cNvPr>
            <p:cNvSpPr/>
            <p:nvPr/>
          </p:nvSpPr>
          <p:spPr>
            <a:xfrm>
              <a:off x="2841070" y="2423315"/>
              <a:ext cx="99725" cy="9972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425EF22-FB40-B8DF-8357-2174EC14F64B}"/>
                </a:ext>
              </a:extLst>
            </p:cNvPr>
            <p:cNvSpPr/>
            <p:nvPr/>
          </p:nvSpPr>
          <p:spPr>
            <a:xfrm>
              <a:off x="3962048" y="2484643"/>
              <a:ext cx="99725" cy="9972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86820FBD-2D3B-8EC1-6243-D8A96E6BA3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7461" y="3103491"/>
              <a:ext cx="1133471" cy="31933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658AA863-8BA2-D525-0ACB-5E6FF5C421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7375" y="3068315"/>
              <a:ext cx="1133471" cy="31933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4BA99B88-7FF0-18AA-5440-961146A17DFD}"/>
                </a:ext>
              </a:extLst>
            </p:cNvPr>
            <p:cNvSpPr/>
            <p:nvPr/>
          </p:nvSpPr>
          <p:spPr>
            <a:xfrm>
              <a:off x="1736042" y="3068084"/>
              <a:ext cx="99725" cy="9972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CD6C7658-89A4-C849-0382-B5DC867BC536}"/>
                </a:ext>
              </a:extLst>
            </p:cNvPr>
            <p:cNvSpPr/>
            <p:nvPr/>
          </p:nvSpPr>
          <p:spPr>
            <a:xfrm>
              <a:off x="2835600" y="3041424"/>
              <a:ext cx="99725" cy="9972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34248F81-CDDE-9220-7F5C-E8A50BF9F533}"/>
                </a:ext>
              </a:extLst>
            </p:cNvPr>
            <p:cNvSpPr/>
            <p:nvPr/>
          </p:nvSpPr>
          <p:spPr>
            <a:xfrm>
              <a:off x="3957226" y="3013231"/>
              <a:ext cx="99725" cy="9972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902588C-C5C8-576F-BEEA-54F81A7BF0DB}"/>
                </a:ext>
              </a:extLst>
            </p:cNvPr>
            <p:cNvSpPr txBox="1"/>
            <p:nvPr/>
          </p:nvSpPr>
          <p:spPr>
            <a:xfrm>
              <a:off x="1572977" y="1780068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63%</a:t>
              </a:r>
              <a:endParaRPr lang="ko-KR" altLang="en-US" sz="1200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54AC154-87D5-42A3-A3BF-16D6EC049324}"/>
                </a:ext>
              </a:extLst>
            </p:cNvPr>
            <p:cNvSpPr txBox="1"/>
            <p:nvPr/>
          </p:nvSpPr>
          <p:spPr>
            <a:xfrm>
              <a:off x="2674869" y="1727400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64%</a:t>
              </a:r>
              <a:endParaRPr lang="ko-KR" altLang="en-US" sz="12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8CA3F1A-AD5F-CE68-30C6-93ED736FDE24}"/>
                </a:ext>
              </a:extLst>
            </p:cNvPr>
            <p:cNvSpPr txBox="1"/>
            <p:nvPr/>
          </p:nvSpPr>
          <p:spPr>
            <a:xfrm>
              <a:off x="3819332" y="1879030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66%</a:t>
              </a:r>
              <a:endParaRPr lang="ko-KR" altLang="en-US" sz="12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3849C16-E5F4-C1C1-B924-D46D00E3519E}"/>
                </a:ext>
              </a:extLst>
            </p:cNvPr>
            <p:cNvSpPr txBox="1"/>
            <p:nvPr/>
          </p:nvSpPr>
          <p:spPr>
            <a:xfrm>
              <a:off x="1572977" y="2479565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18%</a:t>
              </a:r>
              <a:endParaRPr lang="ko-KR" altLang="en-US" sz="1200" b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CE9C370-CD0A-2132-CA83-E54EF0BF44A9}"/>
                </a:ext>
              </a:extLst>
            </p:cNvPr>
            <p:cNvSpPr txBox="1"/>
            <p:nvPr/>
          </p:nvSpPr>
          <p:spPr>
            <a:xfrm>
              <a:off x="2665228" y="2479836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18%</a:t>
              </a:r>
              <a:endParaRPr lang="ko-KR" altLang="en-US" sz="1200" b="1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BE668B7-9D6B-1D63-ED1E-A67C0590BA40}"/>
                </a:ext>
              </a:extLst>
            </p:cNvPr>
            <p:cNvSpPr txBox="1"/>
            <p:nvPr/>
          </p:nvSpPr>
          <p:spPr>
            <a:xfrm>
              <a:off x="3817178" y="2540869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17%</a:t>
              </a:r>
              <a:endParaRPr lang="ko-KR" altLang="en-US" sz="1200" b="1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09359CD-E52C-3076-4965-F1AE65280053}"/>
                </a:ext>
              </a:extLst>
            </p:cNvPr>
            <p:cNvSpPr txBox="1"/>
            <p:nvPr/>
          </p:nvSpPr>
          <p:spPr>
            <a:xfrm>
              <a:off x="1638716" y="2819840"/>
              <a:ext cx="4090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6%</a:t>
              </a:r>
              <a:endParaRPr lang="ko-KR" altLang="en-US" sz="1200" b="1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35EC3CF-40BE-D0D2-CF53-C7B81ECABE12}"/>
                </a:ext>
              </a:extLst>
            </p:cNvPr>
            <p:cNvSpPr txBox="1"/>
            <p:nvPr/>
          </p:nvSpPr>
          <p:spPr>
            <a:xfrm>
              <a:off x="2716069" y="2794180"/>
              <a:ext cx="4090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7%</a:t>
              </a:r>
              <a:endParaRPr lang="ko-KR" altLang="en-US" sz="1200" b="1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7FEED7A-EA10-167C-FA2D-ACF91E88EC86}"/>
                </a:ext>
              </a:extLst>
            </p:cNvPr>
            <p:cNvSpPr txBox="1"/>
            <p:nvPr/>
          </p:nvSpPr>
          <p:spPr>
            <a:xfrm>
              <a:off x="3870517" y="2776321"/>
              <a:ext cx="4090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8%</a:t>
              </a:r>
              <a:endParaRPr lang="ko-KR" altLang="en-US" sz="1200" b="1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50D41D3-AA5C-F695-1148-44403EEE2C1F}"/>
                </a:ext>
              </a:extLst>
            </p:cNvPr>
            <p:cNvSpPr txBox="1"/>
            <p:nvPr/>
          </p:nvSpPr>
          <p:spPr>
            <a:xfrm>
              <a:off x="510747" y="1692981"/>
              <a:ext cx="1112805" cy="246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chemeClr val="bg2">
                      <a:lumMod val="50000"/>
                    </a:schemeClr>
                  </a:solidFill>
                </a:rPr>
                <a:t>자료 </a:t>
              </a:r>
              <a:r>
                <a:rPr lang="en-US" altLang="ko-KR" sz="1000" dirty="0">
                  <a:solidFill>
                    <a:schemeClr val="bg2">
                      <a:lumMod val="50000"/>
                    </a:schemeClr>
                  </a:solidFill>
                </a:rPr>
                <a:t>: </a:t>
              </a:r>
              <a:r>
                <a:rPr lang="ko-KR" altLang="en-US" sz="1000" dirty="0" err="1">
                  <a:solidFill>
                    <a:schemeClr val="bg2">
                      <a:lumMod val="50000"/>
                    </a:schemeClr>
                  </a:solidFill>
                </a:rPr>
                <a:t>트렌드포스</a:t>
              </a:r>
              <a:endParaRPr lang="ko-KR" altLang="en-US" sz="10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7A0D1B7-382D-CA5D-4F73-8ED2CD223D6A}"/>
                </a:ext>
              </a:extLst>
            </p:cNvPr>
            <p:cNvSpPr txBox="1"/>
            <p:nvPr/>
          </p:nvSpPr>
          <p:spPr>
            <a:xfrm>
              <a:off x="838730" y="2666741"/>
              <a:ext cx="441146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/>
                <a:t>대만</a:t>
              </a:r>
              <a:endParaRPr lang="en-US" altLang="ko-KR" sz="1000" b="1" dirty="0"/>
            </a:p>
            <a:p>
              <a:r>
                <a:rPr lang="ko-KR" altLang="en-US" sz="1000" b="1" dirty="0"/>
                <a:t>한국</a:t>
              </a:r>
              <a:endParaRPr lang="en-US" altLang="ko-KR" sz="1000" b="1" dirty="0"/>
            </a:p>
            <a:p>
              <a:r>
                <a:rPr lang="ko-KR" altLang="en-US" sz="1000" b="1" dirty="0"/>
                <a:t>중국</a:t>
              </a: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3C32D3B1-2007-A14C-E4A2-70A0053E5831}"/>
                </a:ext>
              </a:extLst>
            </p:cNvPr>
            <p:cNvSpPr/>
            <p:nvPr/>
          </p:nvSpPr>
          <p:spPr>
            <a:xfrm>
              <a:off x="1246548" y="2733024"/>
              <a:ext cx="99725" cy="9972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CF66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8E885E9-B085-1B45-B841-40B809EC6431}"/>
                </a:ext>
              </a:extLst>
            </p:cNvPr>
            <p:cNvSpPr/>
            <p:nvPr/>
          </p:nvSpPr>
          <p:spPr>
            <a:xfrm>
              <a:off x="1241509" y="2897501"/>
              <a:ext cx="99725" cy="9972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B0130C18-882F-FE47-6F96-1B1EEC2D69D1}"/>
                </a:ext>
              </a:extLst>
            </p:cNvPr>
            <p:cNvSpPr/>
            <p:nvPr/>
          </p:nvSpPr>
          <p:spPr>
            <a:xfrm>
              <a:off x="1242983" y="3068084"/>
              <a:ext cx="99725" cy="9972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867BA0A-9ADA-AB00-831B-75593D9910CD}"/>
              </a:ext>
            </a:extLst>
          </p:cNvPr>
          <p:cNvSpPr/>
          <p:nvPr/>
        </p:nvSpPr>
        <p:spPr>
          <a:xfrm>
            <a:off x="5460918" y="1471058"/>
            <a:ext cx="4626000" cy="2158427"/>
          </a:xfrm>
          <a:prstGeom prst="rect">
            <a:avLst/>
          </a:prstGeom>
          <a:noFill/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316" b="1" dirty="0">
              <a:solidFill>
                <a:sysClr val="windowText" lastClr="000000"/>
              </a:solidFill>
              <a:latin typeface="+mj-lt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641A52A-FAEE-5714-60D4-DB054A88BEFD}"/>
              </a:ext>
            </a:extLst>
          </p:cNvPr>
          <p:cNvSpPr/>
          <p:nvPr/>
        </p:nvSpPr>
        <p:spPr>
          <a:xfrm>
            <a:off x="5459657" y="1435588"/>
            <a:ext cx="4626000" cy="38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국내 경쟁사 사업 현황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5223C39-AC2F-EE54-32C1-96D3514B533E}"/>
              </a:ext>
            </a:extLst>
          </p:cNvPr>
          <p:cNvSpPr txBox="1"/>
          <p:nvPr/>
        </p:nvSpPr>
        <p:spPr>
          <a:xfrm>
            <a:off x="5535987" y="1903184"/>
            <a:ext cx="17796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</a:rPr>
              <a:t>자료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</a:rPr>
              <a:t>조선일보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</a:rPr>
              <a:t>IT 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</a:rPr>
              <a:t>기사 발췌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497FDE2-7EEA-5EBF-9DEC-B77DAF5B5821}"/>
              </a:ext>
            </a:extLst>
          </p:cNvPr>
          <p:cNvSpPr txBox="1"/>
          <p:nvPr/>
        </p:nvSpPr>
        <p:spPr>
          <a:xfrm>
            <a:off x="5495699" y="2082733"/>
            <a:ext cx="4625999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i="1" dirty="0"/>
              <a:t>“</a:t>
            </a:r>
            <a:r>
              <a:rPr lang="ko-KR" altLang="en-US" sz="1500" b="1" i="1" dirty="0" err="1"/>
              <a:t>수율</a:t>
            </a:r>
            <a:r>
              <a:rPr lang="ko-KR" altLang="en-US" sz="1500" b="1" i="1" dirty="0"/>
              <a:t> 난항에 </a:t>
            </a:r>
            <a:r>
              <a:rPr lang="ko-KR" altLang="en-US" sz="1500" b="1" i="1" dirty="0" err="1"/>
              <a:t>파운더리</a:t>
            </a:r>
            <a:r>
              <a:rPr lang="ko-KR" altLang="en-US" sz="1500" b="1" i="1" dirty="0"/>
              <a:t> 경쟁 심화</a:t>
            </a:r>
            <a:r>
              <a:rPr lang="en-US" altLang="ko-KR" sz="1500" b="1" i="1" dirty="0"/>
              <a:t>”</a:t>
            </a:r>
          </a:p>
          <a:p>
            <a:endParaRPr lang="en-US" altLang="ko-KR" sz="1200" dirty="0"/>
          </a:p>
          <a:p>
            <a:r>
              <a:rPr lang="ko-KR" altLang="en-US" sz="1200" dirty="0"/>
              <a:t>삼성전자는 </a:t>
            </a:r>
            <a:r>
              <a:rPr lang="ko-KR" altLang="en-US" sz="1200" b="1" u="sng" dirty="0" err="1"/>
              <a:t>수율</a:t>
            </a:r>
            <a:r>
              <a:rPr lang="ko-KR" altLang="en-US" sz="1200" b="1" u="sng" dirty="0"/>
              <a:t> 이슈</a:t>
            </a:r>
            <a:r>
              <a:rPr lang="ko-KR" altLang="en-US" sz="1200" b="1" dirty="0"/>
              <a:t>로 최대 고객인 </a:t>
            </a:r>
            <a:r>
              <a:rPr lang="ko-KR" altLang="en-US" sz="1200" b="1" dirty="0" err="1"/>
              <a:t>퀄컴과</a:t>
            </a:r>
            <a:r>
              <a:rPr lang="ko-KR" altLang="en-US" sz="1200" b="1" dirty="0"/>
              <a:t> 엔비디아를 </a:t>
            </a:r>
            <a:r>
              <a:rPr lang="ko-KR" altLang="en-US" sz="1200" b="1" u="sng" dirty="0"/>
              <a:t>잃었다</a:t>
            </a:r>
            <a:r>
              <a:rPr lang="en-US" altLang="ko-KR" sz="1200" b="1" dirty="0"/>
              <a:t>.</a:t>
            </a:r>
          </a:p>
          <a:p>
            <a:endParaRPr lang="en-US" altLang="ko-KR" sz="1200" b="1" dirty="0"/>
          </a:p>
          <a:p>
            <a:r>
              <a:rPr lang="ko-KR" altLang="en-US" sz="1200" dirty="0"/>
              <a:t>엔비디아는 올해 제품수주를 </a:t>
            </a:r>
            <a:r>
              <a:rPr lang="en-US" altLang="ko-KR" sz="1200" dirty="0"/>
              <a:t>TSMC</a:t>
            </a:r>
            <a:r>
              <a:rPr lang="ko-KR" altLang="en-US" sz="1200" dirty="0"/>
              <a:t>에 맡긴 것으로 알려졌다</a:t>
            </a:r>
            <a:r>
              <a:rPr lang="en-US" altLang="ko-KR" sz="1200" dirty="0"/>
              <a:t>. </a:t>
            </a:r>
            <a:r>
              <a:rPr lang="ko-KR" altLang="en-US" sz="1200" dirty="0" err="1"/>
              <a:t>퀄컴도</a:t>
            </a:r>
            <a:r>
              <a:rPr lang="ko-KR" altLang="en-US" sz="1200" dirty="0"/>
              <a:t> 현재 개발중인 </a:t>
            </a:r>
            <a:r>
              <a:rPr lang="en-US" altLang="ko-KR" sz="1200" dirty="0"/>
              <a:t>3</a:t>
            </a:r>
            <a:r>
              <a:rPr lang="ko-KR" altLang="en-US" sz="1200" dirty="0"/>
              <a:t>나노 공정의 차세대 </a:t>
            </a:r>
            <a:r>
              <a:rPr lang="en-US" altLang="ko-KR" sz="1200" dirty="0"/>
              <a:t>AP </a:t>
            </a:r>
            <a:r>
              <a:rPr lang="ko-KR" altLang="en-US" sz="1200" dirty="0"/>
              <a:t>파운드리를 대만의 </a:t>
            </a:r>
            <a:r>
              <a:rPr lang="en-US" altLang="ko-KR" sz="1200" dirty="0"/>
              <a:t>TSMC</a:t>
            </a:r>
            <a:r>
              <a:rPr lang="ko-KR" altLang="en-US" sz="1200" dirty="0"/>
              <a:t>에 맡길 전망이다</a:t>
            </a:r>
            <a:r>
              <a:rPr lang="en-US" altLang="ko-KR" sz="1200" dirty="0"/>
              <a:t>.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26677D53-A8E2-E32A-BCF6-E2C91F6ACC2A}"/>
              </a:ext>
            </a:extLst>
          </p:cNvPr>
          <p:cNvSpPr/>
          <p:nvPr/>
        </p:nvSpPr>
        <p:spPr>
          <a:xfrm>
            <a:off x="592814" y="4293669"/>
            <a:ext cx="4602144" cy="2390755"/>
          </a:xfrm>
          <a:prstGeom prst="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316" b="1" dirty="0">
              <a:solidFill>
                <a:sysClr val="windowText" lastClr="000000"/>
              </a:solidFill>
              <a:latin typeface="+mj-lt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E514FD40-71CA-7C0C-D2CB-7214812418D9}"/>
              </a:ext>
            </a:extLst>
          </p:cNvPr>
          <p:cNvSpPr/>
          <p:nvPr/>
        </p:nvSpPr>
        <p:spPr>
          <a:xfrm>
            <a:off x="599090" y="4281771"/>
            <a:ext cx="4602144" cy="38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글로벌 자율주행차 출하대수 전망</a:t>
            </a:r>
          </a:p>
        </p:txBody>
      </p: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09064E6F-7BEB-9B5F-6042-EE51B2BF9737}"/>
              </a:ext>
            </a:extLst>
          </p:cNvPr>
          <p:cNvCxnSpPr>
            <a:cxnSpLocks/>
          </p:cNvCxnSpPr>
          <p:nvPr/>
        </p:nvCxnSpPr>
        <p:spPr>
          <a:xfrm flipV="1">
            <a:off x="1741312" y="6123049"/>
            <a:ext cx="703181" cy="162107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DCDDE4CB-2D18-6544-87D6-0B6C54ADC244}"/>
              </a:ext>
            </a:extLst>
          </p:cNvPr>
          <p:cNvCxnSpPr>
            <a:cxnSpLocks/>
          </p:cNvCxnSpPr>
          <p:nvPr/>
        </p:nvCxnSpPr>
        <p:spPr>
          <a:xfrm flipV="1">
            <a:off x="2482184" y="5801181"/>
            <a:ext cx="680099" cy="321868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3B21C891-B880-48EB-BE7B-A83D4DAD986A}"/>
              </a:ext>
            </a:extLst>
          </p:cNvPr>
          <p:cNvGrpSpPr/>
          <p:nvPr/>
        </p:nvGrpSpPr>
        <p:grpSpPr>
          <a:xfrm>
            <a:off x="1084231" y="4852595"/>
            <a:ext cx="3932454" cy="1609330"/>
            <a:chOff x="7599689" y="1949841"/>
            <a:chExt cx="3208877" cy="1609330"/>
          </a:xfrm>
        </p:grpSpPr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id="{4AB7F44A-ED0A-0B69-4C97-B587824C3868}"/>
                </a:ext>
              </a:extLst>
            </p:cNvPr>
            <p:cNvCxnSpPr>
              <a:cxnSpLocks/>
            </p:cNvCxnSpPr>
            <p:nvPr/>
          </p:nvCxnSpPr>
          <p:spPr>
            <a:xfrm>
              <a:off x="7607974" y="1949841"/>
              <a:ext cx="0" cy="1609330"/>
            </a:xfrm>
            <a:prstGeom prst="line">
              <a:avLst/>
            </a:prstGeom>
            <a:ln w="63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0328BC57-6AC2-413E-B372-2EED1EAE2E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99689" y="3559171"/>
              <a:ext cx="3208877" cy="0"/>
            </a:xfrm>
            <a:prstGeom prst="line">
              <a:avLst/>
            </a:prstGeom>
            <a:ln w="63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0B9AAA7E-7175-02AC-A257-02FD1E04964A}"/>
              </a:ext>
            </a:extLst>
          </p:cNvPr>
          <p:cNvSpPr txBox="1"/>
          <p:nvPr/>
        </p:nvSpPr>
        <p:spPr>
          <a:xfrm>
            <a:off x="1362457" y="6479944"/>
            <a:ext cx="7758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spc="-100" dirty="0"/>
              <a:t>2022</a:t>
            </a:r>
            <a:r>
              <a:rPr lang="ko-KR" altLang="en-US" sz="1000" spc="-100" dirty="0"/>
              <a:t>년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331D1C60-5475-1A3B-4002-5923334137EC}"/>
              </a:ext>
            </a:extLst>
          </p:cNvPr>
          <p:cNvCxnSpPr>
            <a:cxnSpLocks/>
          </p:cNvCxnSpPr>
          <p:nvPr/>
        </p:nvCxnSpPr>
        <p:spPr>
          <a:xfrm flipV="1">
            <a:off x="1750384" y="6381779"/>
            <a:ext cx="0" cy="7864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6DF0416D-8904-3564-F37E-00BD8815195B}"/>
              </a:ext>
            </a:extLst>
          </p:cNvPr>
          <p:cNvCxnSpPr>
            <a:cxnSpLocks/>
          </p:cNvCxnSpPr>
          <p:nvPr/>
        </p:nvCxnSpPr>
        <p:spPr>
          <a:xfrm flipV="1">
            <a:off x="2456334" y="6381779"/>
            <a:ext cx="0" cy="7864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A17AE83B-4FC9-1C3C-4617-9A8DF29CCD52}"/>
              </a:ext>
            </a:extLst>
          </p:cNvPr>
          <p:cNvCxnSpPr>
            <a:cxnSpLocks/>
          </p:cNvCxnSpPr>
          <p:nvPr/>
        </p:nvCxnSpPr>
        <p:spPr>
          <a:xfrm flipV="1">
            <a:off x="3162284" y="6381779"/>
            <a:ext cx="0" cy="7864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3AFADDDF-E614-7CBE-51C0-21889E1853DA}"/>
              </a:ext>
            </a:extLst>
          </p:cNvPr>
          <p:cNvCxnSpPr>
            <a:cxnSpLocks/>
          </p:cNvCxnSpPr>
          <p:nvPr/>
        </p:nvCxnSpPr>
        <p:spPr>
          <a:xfrm flipV="1">
            <a:off x="3868233" y="6381779"/>
            <a:ext cx="0" cy="7864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D67833E5-46FC-EE75-55A4-6B2B3D424165}"/>
              </a:ext>
            </a:extLst>
          </p:cNvPr>
          <p:cNvCxnSpPr>
            <a:cxnSpLocks/>
          </p:cNvCxnSpPr>
          <p:nvPr/>
        </p:nvCxnSpPr>
        <p:spPr>
          <a:xfrm flipV="1">
            <a:off x="3165232" y="5553875"/>
            <a:ext cx="703001" cy="25262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타원 82">
            <a:extLst>
              <a:ext uri="{FF2B5EF4-FFF2-40B4-BE49-F238E27FC236}">
                <a16:creationId xmlns:a16="http://schemas.microsoft.com/office/drawing/2014/main" id="{526DCE40-66B1-0704-7E37-606541EB0249}"/>
              </a:ext>
            </a:extLst>
          </p:cNvPr>
          <p:cNvSpPr/>
          <p:nvPr/>
        </p:nvSpPr>
        <p:spPr>
          <a:xfrm>
            <a:off x="3091595" y="5764312"/>
            <a:ext cx="100800" cy="99725"/>
          </a:xfrm>
          <a:prstGeom prst="ellipse">
            <a:avLst/>
          </a:prstGeom>
          <a:solidFill>
            <a:schemeClr val="bg1"/>
          </a:solidFill>
          <a:ln w="25400">
            <a:solidFill>
              <a:srgbClr val="CF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96350151-A3A4-FB54-E7FD-D0ED4E91CD05}"/>
              </a:ext>
            </a:extLst>
          </p:cNvPr>
          <p:cNvSpPr/>
          <p:nvPr/>
        </p:nvSpPr>
        <p:spPr>
          <a:xfrm>
            <a:off x="1691034" y="6229130"/>
            <a:ext cx="100800" cy="99725"/>
          </a:xfrm>
          <a:prstGeom prst="ellipse">
            <a:avLst/>
          </a:prstGeom>
          <a:solidFill>
            <a:schemeClr val="bg1"/>
          </a:solidFill>
          <a:ln w="25400">
            <a:solidFill>
              <a:srgbClr val="CF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555249B-4A86-F74C-B6D8-108AC07C0CCA}"/>
              </a:ext>
            </a:extLst>
          </p:cNvPr>
          <p:cNvSpPr txBox="1"/>
          <p:nvPr/>
        </p:nvSpPr>
        <p:spPr>
          <a:xfrm>
            <a:off x="2069463" y="6479944"/>
            <a:ext cx="7758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spc="-100" dirty="0"/>
              <a:t>2023</a:t>
            </a:r>
            <a:r>
              <a:rPr lang="ko-KR" altLang="en-US" sz="1000" spc="-100" dirty="0"/>
              <a:t>년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F87953F-81DF-EC41-5779-0F7055629963}"/>
              </a:ext>
            </a:extLst>
          </p:cNvPr>
          <p:cNvSpPr txBox="1"/>
          <p:nvPr/>
        </p:nvSpPr>
        <p:spPr>
          <a:xfrm>
            <a:off x="2776469" y="6479944"/>
            <a:ext cx="7758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spc="-100" dirty="0"/>
              <a:t>2024</a:t>
            </a:r>
            <a:r>
              <a:rPr lang="ko-KR" altLang="en-US" sz="1000" spc="-100" dirty="0"/>
              <a:t>년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A6C14C80-B8AA-326B-CE67-075A502F52DD}"/>
              </a:ext>
            </a:extLst>
          </p:cNvPr>
          <p:cNvSpPr txBox="1"/>
          <p:nvPr/>
        </p:nvSpPr>
        <p:spPr>
          <a:xfrm>
            <a:off x="3483475" y="6479944"/>
            <a:ext cx="7758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spc="-100" dirty="0"/>
              <a:t>2025</a:t>
            </a:r>
            <a:r>
              <a:rPr lang="ko-KR" altLang="en-US" sz="1000" spc="-100" dirty="0"/>
              <a:t>년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FF9E9C1-0F81-7726-4316-D8A39C94F1C7}"/>
              </a:ext>
            </a:extLst>
          </p:cNvPr>
          <p:cNvSpPr txBox="1"/>
          <p:nvPr/>
        </p:nvSpPr>
        <p:spPr>
          <a:xfrm>
            <a:off x="1474918" y="5932292"/>
            <a:ext cx="6976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27</a:t>
            </a:r>
            <a:r>
              <a:rPr lang="ko-KR" altLang="en-US" sz="1200" b="1" dirty="0"/>
              <a:t>만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CE3AAD4-EEE7-9DAD-B3DC-93B643732765}"/>
              </a:ext>
            </a:extLst>
          </p:cNvPr>
          <p:cNvSpPr txBox="1"/>
          <p:nvPr/>
        </p:nvSpPr>
        <p:spPr>
          <a:xfrm>
            <a:off x="761992" y="6002823"/>
            <a:ext cx="3973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50</a:t>
            </a:r>
            <a:endParaRPr lang="ko-KR" altLang="en-US" sz="900" b="1" dirty="0"/>
          </a:p>
        </p:txBody>
      </p: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03513C16-AE68-EDF6-9539-3D732BC1AE48}"/>
              </a:ext>
            </a:extLst>
          </p:cNvPr>
          <p:cNvCxnSpPr>
            <a:cxnSpLocks/>
          </p:cNvCxnSpPr>
          <p:nvPr/>
        </p:nvCxnSpPr>
        <p:spPr>
          <a:xfrm flipV="1">
            <a:off x="4518176" y="6381779"/>
            <a:ext cx="0" cy="7864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E849F2AA-AC01-4410-7A05-BDDFCE0D58B6}"/>
              </a:ext>
            </a:extLst>
          </p:cNvPr>
          <p:cNvSpPr txBox="1"/>
          <p:nvPr/>
        </p:nvSpPr>
        <p:spPr>
          <a:xfrm>
            <a:off x="4121364" y="6470339"/>
            <a:ext cx="7758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spc="-100" dirty="0"/>
              <a:t>2026</a:t>
            </a:r>
            <a:r>
              <a:rPr lang="ko-KR" altLang="en-US" sz="1000" spc="-100" dirty="0"/>
              <a:t>년</a:t>
            </a: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E7FC871-2A49-5D27-077D-D611B1B39A8F}"/>
              </a:ext>
            </a:extLst>
          </p:cNvPr>
          <p:cNvGrpSpPr/>
          <p:nvPr/>
        </p:nvGrpSpPr>
        <p:grpSpPr>
          <a:xfrm>
            <a:off x="1107627" y="5078324"/>
            <a:ext cx="3932454" cy="1034794"/>
            <a:chOff x="767440" y="4980609"/>
            <a:chExt cx="2538967" cy="1034794"/>
          </a:xfrm>
        </p:grpSpPr>
        <p:cxnSp>
          <p:nvCxnSpPr>
            <p:cNvPr id="105" name="직선 연결선 104">
              <a:extLst>
                <a:ext uri="{FF2B5EF4-FFF2-40B4-BE49-F238E27FC236}">
                  <a16:creationId xmlns:a16="http://schemas.microsoft.com/office/drawing/2014/main" id="{DB78926F-B4E0-915E-531A-5647E05441DD}"/>
                </a:ext>
              </a:extLst>
            </p:cNvPr>
            <p:cNvCxnSpPr>
              <a:cxnSpLocks/>
            </p:cNvCxnSpPr>
            <p:nvPr/>
          </p:nvCxnSpPr>
          <p:spPr>
            <a:xfrm>
              <a:off x="767440" y="6015403"/>
              <a:ext cx="2531089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00DF9459-5BF7-2035-F7DD-DD2C2CE3D942}"/>
                </a:ext>
              </a:extLst>
            </p:cNvPr>
            <p:cNvCxnSpPr>
              <a:cxnSpLocks/>
            </p:cNvCxnSpPr>
            <p:nvPr/>
          </p:nvCxnSpPr>
          <p:spPr>
            <a:xfrm>
              <a:off x="767440" y="5670471"/>
              <a:ext cx="2538967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연결선 106">
              <a:extLst>
                <a:ext uri="{FF2B5EF4-FFF2-40B4-BE49-F238E27FC236}">
                  <a16:creationId xmlns:a16="http://schemas.microsoft.com/office/drawing/2014/main" id="{C1E9A377-8CDC-32DD-17B1-E35F35AF5648}"/>
                </a:ext>
              </a:extLst>
            </p:cNvPr>
            <p:cNvCxnSpPr>
              <a:cxnSpLocks/>
            </p:cNvCxnSpPr>
            <p:nvPr/>
          </p:nvCxnSpPr>
          <p:spPr>
            <a:xfrm>
              <a:off x="767440" y="5325540"/>
              <a:ext cx="2538967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 107">
              <a:extLst>
                <a:ext uri="{FF2B5EF4-FFF2-40B4-BE49-F238E27FC236}">
                  <a16:creationId xmlns:a16="http://schemas.microsoft.com/office/drawing/2014/main" id="{54B3703D-7D6A-FC70-24EA-C243F47BE71C}"/>
                </a:ext>
              </a:extLst>
            </p:cNvPr>
            <p:cNvCxnSpPr>
              <a:cxnSpLocks/>
            </p:cNvCxnSpPr>
            <p:nvPr/>
          </p:nvCxnSpPr>
          <p:spPr>
            <a:xfrm>
              <a:off x="767440" y="4980609"/>
              <a:ext cx="2538967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A44576BE-8E5B-0012-34F0-1CF64F7BAA69}"/>
              </a:ext>
            </a:extLst>
          </p:cNvPr>
          <p:cNvSpPr txBox="1"/>
          <p:nvPr/>
        </p:nvSpPr>
        <p:spPr>
          <a:xfrm>
            <a:off x="705962" y="5661439"/>
            <a:ext cx="500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100</a:t>
            </a:r>
            <a:endParaRPr lang="ko-KR" altLang="en-US" sz="900" b="1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355FD09-1148-C573-92C1-D51642C690AA}"/>
              </a:ext>
            </a:extLst>
          </p:cNvPr>
          <p:cNvSpPr txBox="1"/>
          <p:nvPr/>
        </p:nvSpPr>
        <p:spPr>
          <a:xfrm>
            <a:off x="705962" y="5314976"/>
            <a:ext cx="500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150</a:t>
            </a:r>
            <a:endParaRPr lang="ko-KR" altLang="en-US" sz="900" b="1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53F816FC-0B95-BE5F-9CBE-CC39C0DC3CAD}"/>
              </a:ext>
            </a:extLst>
          </p:cNvPr>
          <p:cNvSpPr txBox="1"/>
          <p:nvPr/>
        </p:nvSpPr>
        <p:spPr>
          <a:xfrm>
            <a:off x="705962" y="4968513"/>
            <a:ext cx="500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200</a:t>
            </a:r>
            <a:endParaRPr lang="ko-KR" altLang="en-US" sz="900" b="1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A7CD7C2-A3C5-222F-8EBB-CB7C15AAFE2A}"/>
              </a:ext>
            </a:extLst>
          </p:cNvPr>
          <p:cNvSpPr txBox="1"/>
          <p:nvPr/>
        </p:nvSpPr>
        <p:spPr>
          <a:xfrm>
            <a:off x="530012" y="4621071"/>
            <a:ext cx="15878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spc="-100" dirty="0"/>
              <a:t>출하량</a:t>
            </a:r>
            <a:r>
              <a:rPr lang="ko-KR" altLang="en-US" sz="900" b="1" spc="-100" dirty="0"/>
              <a:t> </a:t>
            </a:r>
            <a:r>
              <a:rPr lang="en-US" altLang="ko-KR" sz="900" b="1" spc="-100" dirty="0"/>
              <a:t>(</a:t>
            </a:r>
            <a:r>
              <a:rPr lang="ko-KR" altLang="en-US" sz="900" b="1" spc="-100" dirty="0"/>
              <a:t>단위 </a:t>
            </a:r>
            <a:r>
              <a:rPr lang="en-US" altLang="ko-KR" sz="900" b="1" spc="-100" dirty="0"/>
              <a:t>: </a:t>
            </a:r>
            <a:r>
              <a:rPr lang="ko-KR" altLang="en-US" sz="900" b="1" spc="-100" dirty="0"/>
              <a:t>만 대</a:t>
            </a:r>
            <a:r>
              <a:rPr lang="en-US" altLang="ko-KR" sz="900" b="1" spc="-100" dirty="0"/>
              <a:t>)</a:t>
            </a:r>
            <a:endParaRPr lang="ko-KR" altLang="en-US" sz="900" b="1" spc="-100" dirty="0"/>
          </a:p>
        </p:txBody>
      </p: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E98A6946-B3BE-F07E-DCBD-CF8DEDD54DA5}"/>
              </a:ext>
            </a:extLst>
          </p:cNvPr>
          <p:cNvCxnSpPr>
            <a:cxnSpLocks/>
          </p:cNvCxnSpPr>
          <p:nvPr/>
        </p:nvCxnSpPr>
        <p:spPr>
          <a:xfrm flipV="1">
            <a:off x="3857957" y="5449829"/>
            <a:ext cx="651332" cy="108357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타원 97">
            <a:extLst>
              <a:ext uri="{FF2B5EF4-FFF2-40B4-BE49-F238E27FC236}">
                <a16:creationId xmlns:a16="http://schemas.microsoft.com/office/drawing/2014/main" id="{211EDEF6-1179-50CB-B2FA-3D752AAF72A3}"/>
              </a:ext>
            </a:extLst>
          </p:cNvPr>
          <p:cNvSpPr/>
          <p:nvPr/>
        </p:nvSpPr>
        <p:spPr>
          <a:xfrm>
            <a:off x="2391949" y="6070869"/>
            <a:ext cx="100800" cy="99725"/>
          </a:xfrm>
          <a:prstGeom prst="ellipse">
            <a:avLst/>
          </a:prstGeom>
          <a:solidFill>
            <a:schemeClr val="bg1"/>
          </a:solidFill>
          <a:ln w="25400">
            <a:solidFill>
              <a:srgbClr val="CF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D2BE46A2-C9A7-D01D-2CCA-4FCD5A0C60BF}"/>
              </a:ext>
            </a:extLst>
          </p:cNvPr>
          <p:cNvSpPr/>
          <p:nvPr/>
        </p:nvSpPr>
        <p:spPr>
          <a:xfrm>
            <a:off x="3813437" y="5513201"/>
            <a:ext cx="100800" cy="99725"/>
          </a:xfrm>
          <a:prstGeom prst="ellipse">
            <a:avLst/>
          </a:prstGeom>
          <a:solidFill>
            <a:schemeClr val="bg1"/>
          </a:solidFill>
          <a:ln w="25400">
            <a:solidFill>
              <a:srgbClr val="CF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35778AC-D6DE-14C4-2149-4574F946BD42}"/>
              </a:ext>
            </a:extLst>
          </p:cNvPr>
          <p:cNvSpPr txBox="1"/>
          <p:nvPr/>
        </p:nvSpPr>
        <p:spPr>
          <a:xfrm>
            <a:off x="2139315" y="5755848"/>
            <a:ext cx="6976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48</a:t>
            </a:r>
            <a:r>
              <a:rPr lang="ko-KR" altLang="en-US" sz="1200" b="1" dirty="0"/>
              <a:t>만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3E0D1F0F-00C8-F90A-ECF3-BD85111BD248}"/>
              </a:ext>
            </a:extLst>
          </p:cNvPr>
          <p:cNvSpPr txBox="1"/>
          <p:nvPr/>
        </p:nvSpPr>
        <p:spPr>
          <a:xfrm>
            <a:off x="2873417" y="5451052"/>
            <a:ext cx="6976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93</a:t>
            </a:r>
            <a:r>
              <a:rPr lang="ko-KR" altLang="en-US" sz="1200" b="1" dirty="0"/>
              <a:t>만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C4C2D7E-C3D8-2F77-4437-880AE2B3100A}"/>
              </a:ext>
            </a:extLst>
          </p:cNvPr>
          <p:cNvSpPr txBox="1"/>
          <p:nvPr/>
        </p:nvSpPr>
        <p:spPr>
          <a:xfrm>
            <a:off x="3523879" y="5197195"/>
            <a:ext cx="7866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120</a:t>
            </a:r>
            <a:r>
              <a:rPr lang="ko-KR" altLang="en-US" sz="1200" b="1" dirty="0"/>
              <a:t>만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E0BB5AFE-3B65-97A7-8F06-F3AD11264DF1}"/>
              </a:ext>
            </a:extLst>
          </p:cNvPr>
          <p:cNvSpPr txBox="1"/>
          <p:nvPr/>
        </p:nvSpPr>
        <p:spPr>
          <a:xfrm>
            <a:off x="4210571" y="5108053"/>
            <a:ext cx="7866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140</a:t>
            </a:r>
            <a:r>
              <a:rPr lang="ko-KR" altLang="en-US" sz="1200" b="1" dirty="0"/>
              <a:t>만</a:t>
            </a:r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D1E34CDD-A1B2-A3A7-D06F-384AAB6641B7}"/>
              </a:ext>
            </a:extLst>
          </p:cNvPr>
          <p:cNvSpPr/>
          <p:nvPr/>
        </p:nvSpPr>
        <p:spPr>
          <a:xfrm>
            <a:off x="4472659" y="5394600"/>
            <a:ext cx="100800" cy="99725"/>
          </a:xfrm>
          <a:prstGeom prst="ellipse">
            <a:avLst/>
          </a:prstGeom>
          <a:solidFill>
            <a:schemeClr val="bg1"/>
          </a:solidFill>
          <a:ln w="25400">
            <a:solidFill>
              <a:srgbClr val="CF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FC4912CB-B8A2-6988-EEBC-B29E0DD84FB6}"/>
              </a:ext>
            </a:extLst>
          </p:cNvPr>
          <p:cNvSpPr txBox="1"/>
          <p:nvPr/>
        </p:nvSpPr>
        <p:spPr>
          <a:xfrm>
            <a:off x="1717772" y="4628700"/>
            <a:ext cx="2821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자율주행차 출하량 증가로 차량용 반도체 수요량 지속적 증가 전망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7DF07B83-7650-2E74-FF09-97A98DE03067}"/>
              </a:ext>
            </a:extLst>
          </p:cNvPr>
          <p:cNvSpPr txBox="1"/>
          <p:nvPr/>
        </p:nvSpPr>
        <p:spPr>
          <a:xfrm>
            <a:off x="322263" y="824203"/>
            <a:ext cx="97633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b="1" spc="-70" dirty="0">
                <a:solidFill>
                  <a:sysClr val="windowText" lastClr="000000"/>
                </a:solidFill>
                <a:latin typeface="+mj-lt"/>
              </a:rPr>
              <a:t>글로벌 </a:t>
            </a:r>
            <a:r>
              <a:rPr lang="ko-KR" altLang="en-US" sz="1600" b="1" spc="-70" dirty="0" err="1">
                <a:solidFill>
                  <a:sysClr val="windowText" lastClr="000000"/>
                </a:solidFill>
                <a:latin typeface="+mj-lt"/>
              </a:rPr>
              <a:t>파운더리</a:t>
            </a:r>
            <a:r>
              <a:rPr lang="ko-KR" altLang="en-US" sz="1600" b="1" spc="-70" dirty="0">
                <a:solidFill>
                  <a:sysClr val="windowText" lastClr="000000"/>
                </a:solidFill>
                <a:latin typeface="+mj-lt"/>
              </a:rPr>
              <a:t> 시장에서 대만과</a:t>
            </a:r>
            <a:r>
              <a:rPr lang="en-US" altLang="ko-KR" sz="1600" b="1" spc="-70" dirty="0">
                <a:solidFill>
                  <a:sysClr val="windowText" lastClr="000000"/>
                </a:solidFill>
                <a:latin typeface="+mj-lt"/>
              </a:rPr>
              <a:t> </a:t>
            </a:r>
            <a:r>
              <a:rPr lang="ko-KR" altLang="en-US" sz="1600" b="1" spc="-70" dirty="0">
                <a:solidFill>
                  <a:sysClr val="windowText" lastClr="000000"/>
                </a:solidFill>
                <a:latin typeface="+mj-lt"/>
              </a:rPr>
              <a:t>중국의 영향력이 확대되고 있으며</a:t>
            </a:r>
            <a:r>
              <a:rPr lang="en-US" altLang="ko-KR" sz="1600" b="1" spc="-70" dirty="0">
                <a:solidFill>
                  <a:sysClr val="windowText" lastClr="000000"/>
                </a:solidFill>
                <a:latin typeface="+mj-lt"/>
              </a:rPr>
              <a:t>, </a:t>
            </a:r>
            <a:r>
              <a:rPr lang="ko-KR" altLang="en-US" sz="1600" b="1" spc="-70" dirty="0" err="1">
                <a:solidFill>
                  <a:sysClr val="windowText" lastClr="000000"/>
                </a:solidFill>
                <a:latin typeface="+mj-lt"/>
              </a:rPr>
              <a:t>수율</a:t>
            </a:r>
            <a:r>
              <a:rPr lang="ko-KR" altLang="en-US" sz="1600" b="1" spc="-70" dirty="0">
                <a:solidFill>
                  <a:sysClr val="windowText" lastClr="000000"/>
                </a:solidFill>
                <a:latin typeface="+mj-lt"/>
              </a:rPr>
              <a:t> 이슈에 따른 공급사 변경이 발생됨에 따라 </a:t>
            </a:r>
            <a:r>
              <a:rPr lang="ko-KR" altLang="en-US" sz="1600" b="1" spc="-70" dirty="0" err="1">
                <a:solidFill>
                  <a:schemeClr val="accent5">
                    <a:lumMod val="75000"/>
                  </a:schemeClr>
                </a:solidFill>
                <a:latin typeface="+mj-lt"/>
              </a:rPr>
              <a:t>수율을</a:t>
            </a:r>
            <a:r>
              <a:rPr lang="ko-KR" altLang="en-US" sz="1600" b="1" spc="-70" dirty="0">
                <a:solidFill>
                  <a:schemeClr val="accent5">
                    <a:lumMod val="75000"/>
                  </a:schemeClr>
                </a:solidFill>
                <a:latin typeface="+mj-lt"/>
              </a:rPr>
              <a:t> 향상시키기 위한 개선 활동 전개 필요</a:t>
            </a:r>
            <a:endParaRPr lang="en-US" altLang="ko-KR" sz="1600" b="1" spc="-70" dirty="0">
              <a:solidFill>
                <a:schemeClr val="accent5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E2162003-56A4-97CD-EFB8-85C0A52BF0F8}"/>
              </a:ext>
            </a:extLst>
          </p:cNvPr>
          <p:cNvSpPr/>
          <p:nvPr/>
        </p:nvSpPr>
        <p:spPr>
          <a:xfrm>
            <a:off x="5460918" y="4330769"/>
            <a:ext cx="4626000" cy="2353655"/>
          </a:xfrm>
          <a:prstGeom prst="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316" b="1" dirty="0">
              <a:solidFill>
                <a:sysClr val="windowText" lastClr="000000"/>
              </a:solidFill>
              <a:latin typeface="+mj-lt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DA816202-CEB4-3FF9-8ED8-588773FAD6EF}"/>
              </a:ext>
            </a:extLst>
          </p:cNvPr>
          <p:cNvSpPr/>
          <p:nvPr/>
        </p:nvSpPr>
        <p:spPr>
          <a:xfrm>
            <a:off x="5462431" y="4281771"/>
            <a:ext cx="4618463" cy="38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글로벌 </a:t>
            </a:r>
            <a:r>
              <a:rPr lang="en-US" altLang="ko-KR" sz="1400" b="1" dirty="0"/>
              <a:t>IoT </a:t>
            </a:r>
            <a:r>
              <a:rPr lang="ko-KR" altLang="en-US" sz="1400" b="1" dirty="0"/>
              <a:t>시장 매출 전망</a:t>
            </a:r>
          </a:p>
        </p:txBody>
      </p:sp>
      <p:grpSp>
        <p:nvGrpSpPr>
          <p:cNvPr id="133" name="그룹 132">
            <a:extLst>
              <a:ext uri="{FF2B5EF4-FFF2-40B4-BE49-F238E27FC236}">
                <a16:creationId xmlns:a16="http://schemas.microsoft.com/office/drawing/2014/main" id="{DCAECF27-4717-A83A-BDC4-27FE7370D36F}"/>
              </a:ext>
            </a:extLst>
          </p:cNvPr>
          <p:cNvGrpSpPr/>
          <p:nvPr/>
        </p:nvGrpSpPr>
        <p:grpSpPr>
          <a:xfrm>
            <a:off x="5501345" y="4709303"/>
            <a:ext cx="4583426" cy="1884698"/>
            <a:chOff x="979474" y="2617371"/>
            <a:chExt cx="4142691" cy="1884698"/>
          </a:xfrm>
        </p:grpSpPr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475D88E1-BDA5-67DA-9269-EE8BBB494F74}"/>
                </a:ext>
              </a:extLst>
            </p:cNvPr>
            <p:cNvGrpSpPr/>
            <p:nvPr/>
          </p:nvGrpSpPr>
          <p:grpSpPr>
            <a:xfrm>
              <a:off x="1191348" y="2624037"/>
              <a:ext cx="3930817" cy="1878032"/>
              <a:chOff x="1209137" y="2494507"/>
              <a:chExt cx="3930817" cy="1878032"/>
            </a:xfrm>
          </p:grpSpPr>
          <p:sp>
            <p:nvSpPr>
              <p:cNvPr id="137" name="직사각형 136">
                <a:extLst>
                  <a:ext uri="{FF2B5EF4-FFF2-40B4-BE49-F238E27FC236}">
                    <a16:creationId xmlns:a16="http://schemas.microsoft.com/office/drawing/2014/main" id="{47828A1A-21A2-1E39-F035-035E7F481177}"/>
                  </a:ext>
                </a:extLst>
              </p:cNvPr>
              <p:cNvSpPr/>
              <p:nvPr/>
            </p:nvSpPr>
            <p:spPr>
              <a:xfrm>
                <a:off x="1288774" y="3738605"/>
                <a:ext cx="497069" cy="33210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38" name="직사각형 137">
                <a:extLst>
                  <a:ext uri="{FF2B5EF4-FFF2-40B4-BE49-F238E27FC236}">
                    <a16:creationId xmlns:a16="http://schemas.microsoft.com/office/drawing/2014/main" id="{32B7ED8B-D805-F438-A0E7-2E7D84D3F656}"/>
                  </a:ext>
                </a:extLst>
              </p:cNvPr>
              <p:cNvSpPr/>
              <p:nvPr/>
            </p:nvSpPr>
            <p:spPr>
              <a:xfrm>
                <a:off x="4529742" y="2762198"/>
                <a:ext cx="502373" cy="1317560"/>
              </a:xfrm>
              <a:prstGeom prst="rect">
                <a:avLst/>
              </a:prstGeom>
              <a:solidFill>
                <a:srgbClr val="CF66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28F825E0-12FA-D3A3-FF52-124F6B2D7DE0}"/>
                  </a:ext>
                </a:extLst>
              </p:cNvPr>
              <p:cNvSpPr txBox="1"/>
              <p:nvPr/>
            </p:nvSpPr>
            <p:spPr>
              <a:xfrm>
                <a:off x="1209137" y="3480635"/>
                <a:ext cx="63785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dirty="0"/>
                  <a:t>413.8</a:t>
                </a:r>
                <a:r>
                  <a:rPr lang="ko-KR" altLang="en-US" sz="1100" b="1" dirty="0"/>
                  <a:t>조</a:t>
                </a: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209E077C-0D16-73E6-3C37-2F96298C90B2}"/>
                  </a:ext>
                </a:extLst>
              </p:cNvPr>
              <p:cNvSpPr txBox="1"/>
              <p:nvPr/>
            </p:nvSpPr>
            <p:spPr>
              <a:xfrm>
                <a:off x="4414870" y="2494507"/>
                <a:ext cx="725084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300" b="1"/>
                  <a:t>984.2</a:t>
                </a:r>
                <a:r>
                  <a:rPr lang="ko-KR" altLang="en-US" sz="1300" b="1" dirty="0"/>
                  <a:t>조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7A78E136-0FFC-1EFD-68E3-32B7267E169B}"/>
                  </a:ext>
                </a:extLst>
              </p:cNvPr>
              <p:cNvSpPr txBox="1"/>
              <p:nvPr/>
            </p:nvSpPr>
            <p:spPr>
              <a:xfrm>
                <a:off x="1279819" y="4095540"/>
                <a:ext cx="5239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/>
                  <a:t>2020</a:t>
                </a:r>
                <a:endParaRPr lang="ko-KR" altLang="en-US" sz="1200" dirty="0"/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E471F1CF-5370-AC28-0247-D26CF0C6FE2B}"/>
                  </a:ext>
                </a:extLst>
              </p:cNvPr>
              <p:cNvSpPr txBox="1"/>
              <p:nvPr/>
            </p:nvSpPr>
            <p:spPr>
              <a:xfrm>
                <a:off x="1925623" y="4090271"/>
                <a:ext cx="55547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/>
                  <a:t>2021</a:t>
                </a:r>
                <a:endParaRPr lang="ko-KR" altLang="en-US" sz="1200" dirty="0"/>
              </a:p>
            </p:txBody>
          </p:sp>
          <p:sp>
            <p:nvSpPr>
              <p:cNvPr id="143" name="직사각형 142">
                <a:extLst>
                  <a:ext uri="{FF2B5EF4-FFF2-40B4-BE49-F238E27FC236}">
                    <a16:creationId xmlns:a16="http://schemas.microsoft.com/office/drawing/2014/main" id="{F82B599F-DDE9-C4F2-0848-E5BE773E9B81}"/>
                  </a:ext>
                </a:extLst>
              </p:cNvPr>
              <p:cNvSpPr/>
              <p:nvPr/>
            </p:nvSpPr>
            <p:spPr>
              <a:xfrm>
                <a:off x="1925651" y="3569809"/>
                <a:ext cx="497069" cy="50090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44" name="직사각형 143">
                <a:extLst>
                  <a:ext uri="{FF2B5EF4-FFF2-40B4-BE49-F238E27FC236}">
                    <a16:creationId xmlns:a16="http://schemas.microsoft.com/office/drawing/2014/main" id="{CC1C1EA9-731C-7E55-7CCA-9E1CC4FFFA14}"/>
                  </a:ext>
                </a:extLst>
              </p:cNvPr>
              <p:cNvSpPr/>
              <p:nvPr/>
            </p:nvSpPr>
            <p:spPr>
              <a:xfrm>
                <a:off x="2563999" y="3379162"/>
                <a:ext cx="497069" cy="694787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45" name="직사각형 144">
                <a:extLst>
                  <a:ext uri="{FF2B5EF4-FFF2-40B4-BE49-F238E27FC236}">
                    <a16:creationId xmlns:a16="http://schemas.microsoft.com/office/drawing/2014/main" id="{C6544FB7-C4F0-7F7E-B4D9-B2F236B13353}"/>
                  </a:ext>
                </a:extLst>
              </p:cNvPr>
              <p:cNvSpPr/>
              <p:nvPr/>
            </p:nvSpPr>
            <p:spPr>
              <a:xfrm>
                <a:off x="3201309" y="3210048"/>
                <a:ext cx="497069" cy="8606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11929B81-FCF1-8C77-928C-23E0786CDD8D}"/>
                  </a:ext>
                </a:extLst>
              </p:cNvPr>
              <p:cNvSpPr txBox="1"/>
              <p:nvPr/>
            </p:nvSpPr>
            <p:spPr>
              <a:xfrm>
                <a:off x="2563999" y="4090271"/>
                <a:ext cx="55547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/>
                  <a:t>2022</a:t>
                </a:r>
                <a:endParaRPr lang="ko-KR" altLang="en-US" sz="1200" dirty="0"/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3AD8FAA1-96B2-9860-3716-07E912B2FD40}"/>
                  </a:ext>
                </a:extLst>
              </p:cNvPr>
              <p:cNvSpPr txBox="1"/>
              <p:nvPr/>
            </p:nvSpPr>
            <p:spPr>
              <a:xfrm>
                <a:off x="3208706" y="4090271"/>
                <a:ext cx="55547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/>
                  <a:t>2023</a:t>
                </a:r>
                <a:endParaRPr lang="ko-KR" altLang="en-US" sz="1200" dirty="0"/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D10B49F6-ECCC-182D-E8FA-FE772C7CBF01}"/>
                  </a:ext>
                </a:extLst>
              </p:cNvPr>
              <p:cNvSpPr txBox="1"/>
              <p:nvPr/>
            </p:nvSpPr>
            <p:spPr>
              <a:xfrm>
                <a:off x="3847031" y="4090271"/>
                <a:ext cx="55547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/>
                  <a:t>2024</a:t>
                </a:r>
                <a:endParaRPr lang="ko-KR" altLang="en-US" sz="1200" dirty="0"/>
              </a:p>
            </p:txBody>
          </p:sp>
          <p:sp>
            <p:nvSpPr>
              <p:cNvPr id="149" name="직사각형 148">
                <a:extLst>
                  <a:ext uri="{FF2B5EF4-FFF2-40B4-BE49-F238E27FC236}">
                    <a16:creationId xmlns:a16="http://schemas.microsoft.com/office/drawing/2014/main" id="{6E91E55C-2F4B-BFA8-5BFB-1E46A43E4C72}"/>
                  </a:ext>
                </a:extLst>
              </p:cNvPr>
              <p:cNvSpPr/>
              <p:nvPr/>
            </p:nvSpPr>
            <p:spPr>
              <a:xfrm>
                <a:off x="3838251" y="3007913"/>
                <a:ext cx="497069" cy="1065079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5AAEEE2E-E0AA-1296-8AB8-BB88F169A919}"/>
                  </a:ext>
                </a:extLst>
              </p:cNvPr>
              <p:cNvSpPr txBox="1"/>
              <p:nvPr/>
            </p:nvSpPr>
            <p:spPr>
              <a:xfrm>
                <a:off x="4499673" y="4084310"/>
                <a:ext cx="55547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/>
                  <a:t>2025</a:t>
                </a:r>
                <a:endParaRPr lang="ko-KR" altLang="en-US" sz="1200" dirty="0"/>
              </a:p>
            </p:txBody>
          </p:sp>
          <p:grpSp>
            <p:nvGrpSpPr>
              <p:cNvPr id="151" name="그룹 150">
                <a:extLst>
                  <a:ext uri="{FF2B5EF4-FFF2-40B4-BE49-F238E27FC236}">
                    <a16:creationId xmlns:a16="http://schemas.microsoft.com/office/drawing/2014/main" id="{886E9D2E-F5A9-FDE5-2C06-D192DFDC9275}"/>
                  </a:ext>
                </a:extLst>
              </p:cNvPr>
              <p:cNvGrpSpPr/>
              <p:nvPr/>
            </p:nvGrpSpPr>
            <p:grpSpPr>
              <a:xfrm rot="20465351">
                <a:off x="1958654" y="2858956"/>
                <a:ext cx="2292918" cy="345181"/>
                <a:chOff x="2160967" y="5105893"/>
                <a:chExt cx="2292918" cy="345181"/>
              </a:xfrm>
            </p:grpSpPr>
            <p:cxnSp>
              <p:nvCxnSpPr>
                <p:cNvPr id="152" name="직선 화살표 연결선 151">
                  <a:extLst>
                    <a:ext uri="{FF2B5EF4-FFF2-40B4-BE49-F238E27FC236}">
                      <a16:creationId xmlns:a16="http://schemas.microsoft.com/office/drawing/2014/main" id="{AC9DC4B1-DD42-92B9-0171-EA03C7DBB0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60967" y="5451074"/>
                  <a:ext cx="2292918" cy="0"/>
                </a:xfrm>
                <a:prstGeom prst="straightConnector1">
                  <a:avLst/>
                </a:prstGeom>
                <a:ln w="31750">
                  <a:solidFill>
                    <a:schemeClr val="bg2">
                      <a:lumMod val="2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3" name="TextBox 152">
                  <a:extLst>
                    <a:ext uri="{FF2B5EF4-FFF2-40B4-BE49-F238E27FC236}">
                      <a16:creationId xmlns:a16="http://schemas.microsoft.com/office/drawing/2014/main" id="{61B8D588-FA64-1044-34B1-F36B158D00BF}"/>
                    </a:ext>
                  </a:extLst>
                </p:cNvPr>
                <p:cNvSpPr txBox="1"/>
                <p:nvPr/>
              </p:nvSpPr>
              <p:spPr>
                <a:xfrm>
                  <a:off x="2528921" y="5105893"/>
                  <a:ext cx="1383952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3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rPr>
                    <a:t>연평균 </a:t>
                  </a:r>
                  <a:r>
                    <a:rPr lang="en-US" altLang="ko-KR" sz="13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rPr>
                    <a:t>21.4% </a:t>
                  </a:r>
                  <a:r>
                    <a:rPr lang="ko-KR" altLang="en-US" sz="13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rPr>
                    <a:t>상승</a:t>
                  </a:r>
                </a:p>
              </p:txBody>
            </p:sp>
          </p:grp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722F91EC-B311-2B6A-A854-7E66B75200F4}"/>
                </a:ext>
              </a:extLst>
            </p:cNvPr>
            <p:cNvSpPr txBox="1"/>
            <p:nvPr/>
          </p:nvSpPr>
          <p:spPr>
            <a:xfrm>
              <a:off x="979474" y="2796883"/>
              <a:ext cx="91563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(</a:t>
              </a:r>
              <a:r>
                <a:rPr lang="ko-KR" altLang="en-US" sz="1100" dirty="0"/>
                <a:t>단위</a:t>
              </a:r>
              <a:r>
                <a:rPr lang="en-US" altLang="ko-KR" sz="1100" dirty="0"/>
                <a:t>: </a:t>
              </a:r>
              <a:r>
                <a:rPr lang="ko-KR" altLang="en-US" sz="1100" dirty="0"/>
                <a:t>조원</a:t>
              </a:r>
              <a:r>
                <a:rPr lang="en-US" altLang="ko-KR" sz="1100" dirty="0"/>
                <a:t>)</a:t>
              </a:r>
              <a:endParaRPr lang="ko-KR" altLang="en-US" sz="1100" dirty="0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A6648CAF-1A44-D517-D4A0-53F181159E37}"/>
                </a:ext>
              </a:extLst>
            </p:cNvPr>
            <p:cNvSpPr txBox="1"/>
            <p:nvPr/>
          </p:nvSpPr>
          <p:spPr>
            <a:xfrm>
              <a:off x="983074" y="2617371"/>
              <a:ext cx="14520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chemeClr val="bg1">
                      <a:lumMod val="50000"/>
                    </a:schemeClr>
                  </a:solidFill>
                </a:rPr>
                <a:t>자료 </a:t>
              </a:r>
              <a:r>
                <a:rPr lang="en-US" altLang="ko-KR" sz="1000" dirty="0">
                  <a:solidFill>
                    <a:schemeClr val="bg1">
                      <a:lumMod val="50000"/>
                    </a:schemeClr>
                  </a:solidFill>
                </a:rPr>
                <a:t>: GSMA </a:t>
              </a:r>
              <a:r>
                <a:rPr lang="ko-KR" altLang="en-US" sz="1000" dirty="0" err="1">
                  <a:solidFill>
                    <a:schemeClr val="bg1">
                      <a:lumMod val="50000"/>
                    </a:schemeClr>
                  </a:solidFill>
                </a:rPr>
                <a:t>인텔리전스</a:t>
              </a:r>
              <a:endParaRPr lang="ko-KR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4255C9BA-3BE3-6F0F-0C0E-60B948CF61AE}"/>
              </a:ext>
            </a:extLst>
          </p:cNvPr>
          <p:cNvSpPr txBox="1"/>
          <p:nvPr/>
        </p:nvSpPr>
        <p:spPr>
          <a:xfrm>
            <a:off x="4378945" y="4711081"/>
            <a:ext cx="7681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</a:rPr>
              <a:t>자료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 : IDC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B10B61AD-BD01-5366-1498-BB29CE874F50}"/>
              </a:ext>
            </a:extLst>
          </p:cNvPr>
          <p:cNvSpPr txBox="1"/>
          <p:nvPr/>
        </p:nvSpPr>
        <p:spPr>
          <a:xfrm>
            <a:off x="10410825" y="6600825"/>
            <a:ext cx="2714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292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02.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현황 및 개선기회</a:t>
            </a:r>
            <a:r>
              <a:rPr lang="en-US" altLang="ko-KR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과제 수행 목표</a:t>
            </a:r>
            <a:endParaRPr lang="en-US" altLang="ko-KR" sz="2600" b="1" dirty="0">
              <a:solidFill>
                <a:schemeClr val="bg2">
                  <a:lumMod val="25000"/>
                </a:schemeClr>
              </a:solidFill>
              <a:latin typeface="+mj-lt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C89EEA2-1043-B851-2C17-8BEF5AAB9468}"/>
              </a:ext>
            </a:extLst>
          </p:cNvPr>
          <p:cNvSpPr txBox="1"/>
          <p:nvPr/>
        </p:nvSpPr>
        <p:spPr>
          <a:xfrm>
            <a:off x="10410825" y="6600825"/>
            <a:ext cx="2714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41" name="표 223">
            <a:extLst>
              <a:ext uri="{FF2B5EF4-FFF2-40B4-BE49-F238E27FC236}">
                <a16:creationId xmlns:a16="http://schemas.microsoft.com/office/drawing/2014/main" id="{2E29D66A-B6E9-E988-55CD-AFD8D9904FA9}"/>
              </a:ext>
            </a:extLst>
          </p:cNvPr>
          <p:cNvGraphicFramePr>
            <a:graphicFrameLocks noGrp="1"/>
          </p:cNvGraphicFramePr>
          <p:nvPr/>
        </p:nvGraphicFramePr>
        <p:xfrm>
          <a:off x="1451507" y="5231319"/>
          <a:ext cx="7788798" cy="1132034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596266">
                  <a:extLst>
                    <a:ext uri="{9D8B030D-6E8A-4147-A177-3AD203B41FA5}">
                      <a16:colId xmlns:a16="http://schemas.microsoft.com/office/drawing/2014/main" val="3031894310"/>
                    </a:ext>
                  </a:extLst>
                </a:gridCol>
                <a:gridCol w="2596266">
                  <a:extLst>
                    <a:ext uri="{9D8B030D-6E8A-4147-A177-3AD203B41FA5}">
                      <a16:colId xmlns:a16="http://schemas.microsoft.com/office/drawing/2014/main" val="645599521"/>
                    </a:ext>
                  </a:extLst>
                </a:gridCol>
                <a:gridCol w="2596266">
                  <a:extLst>
                    <a:ext uri="{9D8B030D-6E8A-4147-A177-3AD203B41FA5}">
                      <a16:colId xmlns:a16="http://schemas.microsoft.com/office/drawing/2014/main" val="1027737615"/>
                    </a:ext>
                  </a:extLst>
                </a:gridCol>
              </a:tblGrid>
              <a:tr h="5417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목표 측정지표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>
                          <a:solidFill>
                            <a:schemeClr val="tx1"/>
                          </a:solidFill>
                        </a:rPr>
                        <a:t>현상황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목표치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295491"/>
                  </a:ext>
                </a:extLst>
              </a:tr>
              <a:tr h="5903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>
                          <a:solidFill>
                            <a:schemeClr val="tx1"/>
                          </a:solidFill>
                        </a:rPr>
                        <a:t>실수율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(%)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92.7%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97.0%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3770224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960A2EA3-B308-D63F-B15F-DEA98974F27A}"/>
              </a:ext>
            </a:extLst>
          </p:cNvPr>
          <p:cNvSpPr/>
          <p:nvPr/>
        </p:nvSpPr>
        <p:spPr>
          <a:xfrm>
            <a:off x="1451507" y="4687304"/>
            <a:ext cx="7788798" cy="43881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실수율</a:t>
            </a:r>
            <a:r>
              <a:rPr lang="ko-KR" altLang="en-US" b="1" dirty="0">
                <a:solidFill>
                  <a:schemeClr val="tx1"/>
                </a:solidFill>
              </a:rPr>
              <a:t> 개선 목표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B6401F0-8186-2963-98BE-CAFBC3728686}"/>
              </a:ext>
            </a:extLst>
          </p:cNvPr>
          <p:cNvSpPr txBox="1"/>
          <p:nvPr/>
        </p:nvSpPr>
        <p:spPr>
          <a:xfrm>
            <a:off x="3175568" y="2476060"/>
            <a:ext cx="2112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중국 경쟁사 </a:t>
            </a:r>
            <a:r>
              <a:rPr lang="en-US" altLang="ko-KR" sz="1200" b="1" dirty="0"/>
              <a:t>SMIC</a:t>
            </a:r>
            <a:r>
              <a:rPr lang="ko-KR" altLang="en-US" sz="1200" b="1" dirty="0"/>
              <a:t>의 </a:t>
            </a:r>
            <a:r>
              <a:rPr lang="ko-KR" altLang="en-US" sz="1200" b="1" dirty="0" err="1"/>
              <a:t>수율</a:t>
            </a:r>
            <a:r>
              <a:rPr lang="ko-KR" altLang="en-US" sz="1200" b="1" dirty="0"/>
              <a:t> 개선에 따라 당사 또한 글로벌 경쟁력 확보를 위해 구체적인 </a:t>
            </a:r>
            <a:r>
              <a:rPr lang="ko-KR" altLang="en-US" sz="1200" b="1" dirty="0" err="1"/>
              <a:t>수율</a:t>
            </a:r>
            <a:r>
              <a:rPr lang="ko-KR" altLang="en-US" sz="1200" b="1" dirty="0"/>
              <a:t> 목표 필요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9494DAB-84E6-DC1E-32C5-F38857256F7C}"/>
              </a:ext>
            </a:extLst>
          </p:cNvPr>
          <p:cNvGrpSpPr/>
          <p:nvPr/>
        </p:nvGrpSpPr>
        <p:grpSpPr>
          <a:xfrm>
            <a:off x="600001" y="1543636"/>
            <a:ext cx="4631494" cy="2318599"/>
            <a:chOff x="511449" y="1373641"/>
            <a:chExt cx="4631494" cy="2318599"/>
          </a:xfrm>
        </p:grpSpPr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4324DE4E-D5AB-4CAE-F87F-3CB7C2742F8B}"/>
                </a:ext>
              </a:extLst>
            </p:cNvPr>
            <p:cNvCxnSpPr/>
            <p:nvPr/>
          </p:nvCxnSpPr>
          <p:spPr>
            <a:xfrm flipV="1">
              <a:off x="2234595" y="2043301"/>
              <a:ext cx="671331" cy="625762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3FF6748E-33F1-70C8-6E78-C2179EA07C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3060" y="2966551"/>
              <a:ext cx="459040" cy="171634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F9F2619B-EB21-1C37-171A-772EB25A11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9675" y="2677160"/>
              <a:ext cx="468389" cy="291810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16D10EB3-74F2-EF69-CF13-8EAAF9EE363F}"/>
                </a:ext>
              </a:extLst>
            </p:cNvPr>
            <p:cNvGrpSpPr/>
            <p:nvPr/>
          </p:nvGrpSpPr>
          <p:grpSpPr>
            <a:xfrm>
              <a:off x="819397" y="2125430"/>
              <a:ext cx="2118988" cy="1215701"/>
              <a:chOff x="7599689" y="2090686"/>
              <a:chExt cx="2538966" cy="1468485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CD795986-24F1-3B70-9A08-81CFCB1E48F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07974" y="2090686"/>
                <a:ext cx="5312" cy="1468485"/>
              </a:xfrm>
              <a:prstGeom prst="line">
                <a:avLst/>
              </a:prstGeom>
              <a:ln w="6350">
                <a:solidFill>
                  <a:schemeClr val="bg2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D7CDE4AA-1E84-91AF-C4E0-5EB43F42B7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599689" y="3559171"/>
                <a:ext cx="2538966" cy="0"/>
              </a:xfrm>
              <a:prstGeom prst="line">
                <a:avLst/>
              </a:prstGeom>
              <a:ln w="6350">
                <a:solidFill>
                  <a:schemeClr val="bg2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644F8897-0B50-85BA-11DE-82BF8F9F881C}"/>
                </a:ext>
              </a:extLst>
            </p:cNvPr>
            <p:cNvGrpSpPr/>
            <p:nvPr/>
          </p:nvGrpSpPr>
          <p:grpSpPr>
            <a:xfrm>
              <a:off x="835330" y="2411785"/>
              <a:ext cx="2118989" cy="771836"/>
              <a:chOff x="5773915" y="2025646"/>
              <a:chExt cx="3020461" cy="932326"/>
            </a:xfrm>
          </p:grpSpPr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175EAB0A-1C8F-9C96-CB3C-D3308E88E4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73915" y="2957972"/>
                <a:ext cx="3020461" cy="0"/>
              </a:xfrm>
              <a:prstGeom prst="line">
                <a:avLst/>
              </a:prstGeom>
              <a:ln>
                <a:solidFill>
                  <a:schemeClr val="bg2">
                    <a:lumMod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8C5509DA-2324-69B8-BE75-3AFBFF88A6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83287" y="2647196"/>
                <a:ext cx="3011089" cy="0"/>
              </a:xfrm>
              <a:prstGeom prst="line">
                <a:avLst/>
              </a:prstGeom>
              <a:ln>
                <a:solidFill>
                  <a:schemeClr val="bg2">
                    <a:lumMod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AB97B279-CC54-A94F-ADE3-3725ECC83B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73915" y="2336421"/>
                <a:ext cx="3020461" cy="0"/>
              </a:xfrm>
              <a:prstGeom prst="line">
                <a:avLst/>
              </a:prstGeom>
              <a:ln>
                <a:solidFill>
                  <a:schemeClr val="bg2">
                    <a:lumMod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69288961-A276-6D54-5690-6402E76809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73915" y="2025646"/>
                <a:ext cx="3020461" cy="0"/>
              </a:xfrm>
              <a:prstGeom prst="line">
                <a:avLst/>
              </a:prstGeom>
              <a:ln>
                <a:solidFill>
                  <a:schemeClr val="bg2">
                    <a:lumMod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673A86F7-078A-297A-88CA-58EC21BEF0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3062" y="3274781"/>
              <a:ext cx="0" cy="65104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5A01D4CE-BE7F-6FE9-3111-67787D577F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3829" y="3274781"/>
              <a:ext cx="0" cy="65104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43F14FF-2CD6-5738-1740-6B5C3265C4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4595" y="3274781"/>
              <a:ext cx="0" cy="65104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308D5812-8E43-B822-F814-9155073AAB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5363" y="3274781"/>
              <a:ext cx="0" cy="65104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1A16A30-CC6A-D585-CCC4-7CB5085ABA50}"/>
                </a:ext>
              </a:extLst>
            </p:cNvPr>
            <p:cNvSpPr/>
            <p:nvPr/>
          </p:nvSpPr>
          <p:spPr>
            <a:xfrm>
              <a:off x="1704922" y="2927047"/>
              <a:ext cx="91280" cy="8255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CF66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3F6EE6D9-0F4E-BA5E-04FA-8AB8A05C0A05}"/>
                </a:ext>
              </a:extLst>
            </p:cNvPr>
            <p:cNvSpPr/>
            <p:nvPr/>
          </p:nvSpPr>
          <p:spPr>
            <a:xfrm>
              <a:off x="1234217" y="3092355"/>
              <a:ext cx="91280" cy="8255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CF66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7176A319-D605-54CB-6563-AE22DFE40F40}"/>
                </a:ext>
              </a:extLst>
            </p:cNvPr>
            <p:cNvSpPr/>
            <p:nvPr/>
          </p:nvSpPr>
          <p:spPr>
            <a:xfrm>
              <a:off x="2185760" y="2637375"/>
              <a:ext cx="83229" cy="8255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CF66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7CFE45D-BCA0-C341-AB83-41512A9BA787}"/>
                </a:ext>
              </a:extLst>
            </p:cNvPr>
            <p:cNvSpPr txBox="1"/>
            <p:nvPr/>
          </p:nvSpPr>
          <p:spPr>
            <a:xfrm>
              <a:off x="1053864" y="2851063"/>
              <a:ext cx="57357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95.2%</a:t>
              </a:r>
              <a:endParaRPr lang="ko-KR" altLang="en-US" sz="1000" b="1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31DCED6-DBC8-3D35-2F47-7504E3962FE5}"/>
                </a:ext>
              </a:extLst>
            </p:cNvPr>
            <p:cNvSpPr txBox="1"/>
            <p:nvPr/>
          </p:nvSpPr>
          <p:spPr>
            <a:xfrm>
              <a:off x="767880" y="1799157"/>
              <a:ext cx="92728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spc="-100" dirty="0"/>
                <a:t>생산수율 </a:t>
              </a:r>
              <a:r>
                <a:rPr lang="en-US" altLang="ko-KR" sz="1100" b="1" spc="-100" dirty="0"/>
                <a:t>(</a:t>
              </a:r>
              <a:r>
                <a:rPr lang="ko-KR" altLang="en-US" sz="1000" b="1" spc="-100" dirty="0"/>
                <a:t>단위 </a:t>
              </a:r>
              <a:r>
                <a:rPr lang="en-US" altLang="ko-KR" sz="1000" b="1" spc="-100" dirty="0"/>
                <a:t>: %</a:t>
              </a:r>
              <a:r>
                <a:rPr lang="en-US" altLang="ko-KR" sz="1100" b="1" spc="-100" dirty="0"/>
                <a:t>)</a:t>
              </a:r>
              <a:endParaRPr lang="ko-KR" altLang="en-US" sz="1100" b="1" spc="-10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5920EAF-7946-B3CA-6920-1B5BDC50B264}"/>
                </a:ext>
              </a:extLst>
            </p:cNvPr>
            <p:cNvSpPr txBox="1"/>
            <p:nvPr/>
          </p:nvSpPr>
          <p:spPr>
            <a:xfrm>
              <a:off x="551955" y="3069294"/>
              <a:ext cx="40925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95</a:t>
              </a:r>
              <a:endParaRPr lang="ko-KR" altLang="en-US" sz="1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8F941B6-1C4B-02CB-4EBC-3B8B61CC73AD}"/>
                </a:ext>
              </a:extLst>
            </p:cNvPr>
            <p:cNvSpPr txBox="1"/>
            <p:nvPr/>
          </p:nvSpPr>
          <p:spPr>
            <a:xfrm>
              <a:off x="553727" y="2811700"/>
              <a:ext cx="4092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96</a:t>
              </a:r>
              <a:endParaRPr lang="ko-KR" altLang="en-US" sz="1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E124C3A-2CF9-D05B-43D1-FDC5CBFB8F0D}"/>
                </a:ext>
              </a:extLst>
            </p:cNvPr>
            <p:cNvSpPr txBox="1"/>
            <p:nvPr/>
          </p:nvSpPr>
          <p:spPr>
            <a:xfrm>
              <a:off x="553727" y="2554105"/>
              <a:ext cx="3757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97</a:t>
              </a:r>
              <a:endParaRPr lang="ko-KR" altLang="en-US" sz="1000" b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003236E-E66B-410B-DB53-122CBB01E618}"/>
                </a:ext>
              </a:extLst>
            </p:cNvPr>
            <p:cNvSpPr txBox="1"/>
            <p:nvPr/>
          </p:nvSpPr>
          <p:spPr>
            <a:xfrm>
              <a:off x="553727" y="2296510"/>
              <a:ext cx="36013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98</a:t>
              </a:r>
              <a:endParaRPr lang="ko-KR" altLang="en-US" sz="1000" b="1" dirty="0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1E280968-1828-92DB-8292-9E49C652A7F9}"/>
                </a:ext>
              </a:extLst>
            </p:cNvPr>
            <p:cNvSpPr/>
            <p:nvPr/>
          </p:nvSpPr>
          <p:spPr>
            <a:xfrm>
              <a:off x="516943" y="1386569"/>
              <a:ext cx="4626000" cy="2305671"/>
            </a:xfrm>
            <a:prstGeom prst="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lnSpc>
                  <a:spcPct val="150000"/>
                </a:lnSpc>
              </a:pPr>
              <a:endParaRPr lang="en-US" altLang="ko-KR" sz="1316" b="1" dirty="0">
                <a:solidFill>
                  <a:sysClr val="windowText" lastClr="000000"/>
                </a:solidFill>
                <a:latin typeface="+mj-lt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D9FEA4BE-BED6-FA08-2FA6-550EFACFD30B}"/>
                </a:ext>
              </a:extLst>
            </p:cNvPr>
            <p:cNvSpPr/>
            <p:nvPr/>
          </p:nvSpPr>
          <p:spPr>
            <a:xfrm>
              <a:off x="511449" y="1373641"/>
              <a:ext cx="4626000" cy="40479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/>
                <a:t>SMIC 14nm </a:t>
              </a:r>
              <a:r>
                <a:rPr lang="ko-KR" altLang="en-US" sz="1400" b="1" dirty="0"/>
                <a:t>생산 </a:t>
              </a:r>
              <a:r>
                <a:rPr lang="ko-KR" altLang="en-US" sz="1400" b="1" dirty="0" err="1"/>
                <a:t>수율전망</a:t>
              </a:r>
              <a:endParaRPr lang="ko-KR" altLang="en-US" sz="1400" b="1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8A6235D-F8F3-7401-107D-28AD1999C61A}"/>
                </a:ext>
              </a:extLst>
            </p:cNvPr>
            <p:cNvSpPr txBox="1"/>
            <p:nvPr/>
          </p:nvSpPr>
          <p:spPr>
            <a:xfrm>
              <a:off x="1515128" y="2657159"/>
              <a:ext cx="57357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95.9%</a:t>
              </a:r>
              <a:endParaRPr lang="ko-KR" altLang="en-US" sz="1000" b="1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345F312-DA35-5F73-92AA-E594E0D30CDD}"/>
                </a:ext>
              </a:extLst>
            </p:cNvPr>
            <p:cNvSpPr txBox="1"/>
            <p:nvPr/>
          </p:nvSpPr>
          <p:spPr>
            <a:xfrm>
              <a:off x="1998744" y="2396001"/>
              <a:ext cx="57357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97%</a:t>
              </a:r>
              <a:endParaRPr lang="ko-KR" altLang="en-US" sz="1000" b="1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73D35DC-69A0-739B-7DCE-C2A741A9B91D}"/>
                </a:ext>
              </a:extLst>
            </p:cNvPr>
            <p:cNvSpPr txBox="1"/>
            <p:nvPr/>
          </p:nvSpPr>
          <p:spPr>
            <a:xfrm>
              <a:off x="989736" y="3363549"/>
              <a:ext cx="7018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spc="-100" dirty="0"/>
                <a:t>2020</a:t>
              </a:r>
              <a:r>
                <a:rPr lang="ko-KR" altLang="en-US" sz="1000" spc="-100" dirty="0"/>
                <a:t>년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53FFD44-E353-72FF-C09B-65D1B340C116}"/>
                </a:ext>
              </a:extLst>
            </p:cNvPr>
            <p:cNvSpPr txBox="1"/>
            <p:nvPr/>
          </p:nvSpPr>
          <p:spPr>
            <a:xfrm>
              <a:off x="1483934" y="3363549"/>
              <a:ext cx="7018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spc="-100" dirty="0"/>
                <a:t>2021</a:t>
              </a:r>
              <a:r>
                <a:rPr lang="ko-KR" altLang="en-US" sz="1000" spc="-100" dirty="0"/>
                <a:t>년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610BE6-CDB3-3A38-1C1D-6923F2462CC8}"/>
                </a:ext>
              </a:extLst>
            </p:cNvPr>
            <p:cNvSpPr txBox="1"/>
            <p:nvPr/>
          </p:nvSpPr>
          <p:spPr>
            <a:xfrm>
              <a:off x="1978132" y="3363549"/>
              <a:ext cx="7018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spc="-100" dirty="0"/>
                <a:t>2022</a:t>
              </a:r>
              <a:r>
                <a:rPr lang="ko-KR" altLang="en-US" sz="1000" spc="-100" dirty="0"/>
                <a:t>년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9E9ACED-3B11-C6B6-149C-EC87B2A8DC56}"/>
                </a:ext>
              </a:extLst>
            </p:cNvPr>
            <p:cNvSpPr txBox="1"/>
            <p:nvPr/>
          </p:nvSpPr>
          <p:spPr>
            <a:xfrm>
              <a:off x="2472330" y="3363549"/>
              <a:ext cx="84351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spc="-100" dirty="0"/>
                <a:t>2022</a:t>
              </a:r>
              <a:r>
                <a:rPr lang="ko-KR" altLang="en-US" sz="1000" spc="-100" dirty="0"/>
                <a:t>년 이후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18CE951-065D-2F56-9809-1686C27F7F23}"/>
              </a:ext>
            </a:extLst>
          </p:cNvPr>
          <p:cNvGrpSpPr/>
          <p:nvPr/>
        </p:nvGrpSpPr>
        <p:grpSpPr>
          <a:xfrm>
            <a:off x="5461852" y="1543636"/>
            <a:ext cx="4631494" cy="2318599"/>
            <a:chOff x="5460650" y="1531542"/>
            <a:chExt cx="4631494" cy="2318599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3ED2B42-4B95-71ED-AAEE-DFEF229091C8}"/>
                </a:ext>
              </a:extLst>
            </p:cNvPr>
            <p:cNvSpPr/>
            <p:nvPr/>
          </p:nvSpPr>
          <p:spPr>
            <a:xfrm>
              <a:off x="5466144" y="1544470"/>
              <a:ext cx="4626000" cy="2305671"/>
            </a:xfrm>
            <a:prstGeom prst="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lnSpc>
                  <a:spcPct val="150000"/>
                </a:lnSpc>
              </a:pPr>
              <a:endParaRPr lang="en-US" altLang="ko-KR" sz="1316" b="1" dirty="0">
                <a:solidFill>
                  <a:sysClr val="windowText" lastClr="000000"/>
                </a:solidFill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20F062D2-FC86-3276-77A7-AB1F84415A9E}"/>
                </a:ext>
              </a:extLst>
            </p:cNvPr>
            <p:cNvSpPr/>
            <p:nvPr/>
          </p:nvSpPr>
          <p:spPr>
            <a:xfrm>
              <a:off x="5460650" y="1531542"/>
              <a:ext cx="4626000" cy="40479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/>
                <a:t>목표 달성 시 매출총이익</a:t>
              </a: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31ED3AB7-CB35-42CB-D219-D2977D5E53DC}"/>
              </a:ext>
            </a:extLst>
          </p:cNvPr>
          <p:cNvSpPr txBox="1"/>
          <p:nvPr/>
        </p:nvSpPr>
        <p:spPr>
          <a:xfrm>
            <a:off x="5514588" y="2086994"/>
            <a:ext cx="453494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/>
              <a:t>당사 생산 </a:t>
            </a:r>
            <a:r>
              <a:rPr lang="en-US" altLang="ko-KR" sz="1300" b="1" dirty="0"/>
              <a:t>14nm </a:t>
            </a:r>
            <a:r>
              <a:rPr lang="ko-KR" altLang="en-US" sz="1300" b="1" dirty="0"/>
              <a:t>칩 </a:t>
            </a:r>
            <a:r>
              <a:rPr lang="en-US" altLang="ko-KR" sz="1300" b="1" dirty="0"/>
              <a:t>1</a:t>
            </a:r>
            <a:r>
              <a:rPr lang="ko-KR" altLang="en-US" sz="1300" b="1" dirty="0"/>
              <a:t>개당 가격 </a:t>
            </a:r>
            <a:r>
              <a:rPr lang="en-US" altLang="ko-KR" sz="1300" b="1" dirty="0"/>
              <a:t>: 12,000</a:t>
            </a:r>
            <a:r>
              <a:rPr lang="ko-KR" altLang="en-US" sz="1300" b="1" dirty="0"/>
              <a:t>원</a:t>
            </a:r>
            <a:endParaRPr lang="en-US" altLang="ko-KR" sz="1300" b="1" dirty="0"/>
          </a:p>
          <a:p>
            <a:pPr algn="ctr"/>
            <a:r>
              <a:rPr lang="ko-KR" altLang="en-US" sz="1300" b="1" dirty="0"/>
              <a:t>당사 연 평균 생산 칩 량</a:t>
            </a:r>
            <a:r>
              <a:rPr lang="en-US" altLang="ko-KR" sz="1300" b="1" dirty="0"/>
              <a:t> : 71,536,806 </a:t>
            </a:r>
            <a:r>
              <a:rPr lang="ko-KR" altLang="en-US" sz="1300" b="1" dirty="0"/>
              <a:t>개</a:t>
            </a:r>
            <a:endParaRPr lang="en-US" altLang="ko-KR" sz="1300" b="1" dirty="0"/>
          </a:p>
          <a:p>
            <a:pPr algn="ctr"/>
            <a:endParaRPr lang="en-US" altLang="ko-KR" sz="1300" b="1" dirty="0"/>
          </a:p>
          <a:p>
            <a:pPr algn="ctr"/>
            <a:r>
              <a:rPr lang="ko-KR" altLang="en-US" sz="1300" b="1" dirty="0"/>
              <a:t>현시점 </a:t>
            </a:r>
            <a:r>
              <a:rPr lang="ko-KR" altLang="en-US" sz="1300" b="1" dirty="0" err="1"/>
              <a:t>수율</a:t>
            </a:r>
            <a:r>
              <a:rPr lang="ko-KR" altLang="en-US" sz="1300" b="1" dirty="0"/>
              <a:t> </a:t>
            </a:r>
            <a:r>
              <a:rPr lang="en-US" altLang="ko-KR" sz="1300" b="1" dirty="0"/>
              <a:t>1% </a:t>
            </a:r>
            <a:r>
              <a:rPr lang="ko-KR" altLang="en-US" sz="1300" b="1" dirty="0"/>
              <a:t>증가 시 양품 칩 생산량 변화</a:t>
            </a:r>
            <a:endParaRPr lang="en-US" altLang="ko-KR" sz="1300" b="1" dirty="0"/>
          </a:p>
          <a:p>
            <a:pPr algn="ctr"/>
            <a:r>
              <a:rPr lang="en-US" altLang="ko-KR" sz="1300" b="1" dirty="0"/>
              <a:t>: 66,314,619 </a:t>
            </a:r>
            <a:r>
              <a:rPr lang="ko-KR" altLang="en-US" sz="1300" b="1" dirty="0"/>
              <a:t>개</a:t>
            </a:r>
            <a:r>
              <a:rPr lang="en-US" altLang="ko-KR" sz="1300" b="1" dirty="0"/>
              <a:t>  -&gt; 67,029,987 </a:t>
            </a:r>
            <a:r>
              <a:rPr lang="ko-KR" altLang="en-US" sz="1300" b="1" dirty="0"/>
              <a:t>개</a:t>
            </a:r>
            <a:endParaRPr lang="en-US" altLang="ko-KR" sz="1300" b="1" dirty="0"/>
          </a:p>
          <a:p>
            <a:pPr algn="ctr"/>
            <a:endParaRPr lang="en-US" altLang="ko-KR" sz="1300" b="1" dirty="0"/>
          </a:p>
          <a:p>
            <a:pPr algn="ctr"/>
            <a:r>
              <a:rPr lang="ko-KR" altLang="en-US" sz="1300" b="1" dirty="0" err="1">
                <a:solidFill>
                  <a:schemeClr val="accent5">
                    <a:lumMod val="75000"/>
                  </a:schemeClr>
                </a:solidFill>
              </a:rPr>
              <a:t>수율</a:t>
            </a:r>
            <a:r>
              <a:rPr lang="ko-KR" altLang="en-US" sz="13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ko-KR" sz="1300" b="1" dirty="0">
                <a:solidFill>
                  <a:schemeClr val="accent5">
                    <a:lumMod val="75000"/>
                  </a:schemeClr>
                </a:solidFill>
              </a:rPr>
              <a:t>1% </a:t>
            </a:r>
            <a:r>
              <a:rPr lang="ko-KR" altLang="en-US" sz="1300" b="1" dirty="0">
                <a:solidFill>
                  <a:schemeClr val="accent5">
                    <a:lumMod val="75000"/>
                  </a:schemeClr>
                </a:solidFill>
              </a:rPr>
              <a:t>증가 시 기대 매출총이익</a:t>
            </a:r>
            <a:endParaRPr lang="en-US" altLang="ko-KR" sz="1300" b="1" dirty="0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r>
              <a:rPr lang="en-US" altLang="ko-KR" sz="1300" b="1" dirty="0">
                <a:solidFill>
                  <a:schemeClr val="accent5">
                    <a:lumMod val="75000"/>
                  </a:schemeClr>
                </a:solidFill>
              </a:rPr>
              <a:t>: 8,584,416,000 </a:t>
            </a:r>
            <a:r>
              <a:rPr lang="ko-KR" altLang="en-US" sz="1300" b="1" dirty="0">
                <a:solidFill>
                  <a:schemeClr val="accent5">
                    <a:lumMod val="75000"/>
                  </a:schemeClr>
                </a:solidFill>
              </a:rPr>
              <a:t>원</a:t>
            </a:r>
            <a:endParaRPr lang="en-US" altLang="ko-KR" sz="13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9" name="화살표: 아래쪽 48">
            <a:extLst>
              <a:ext uri="{FF2B5EF4-FFF2-40B4-BE49-F238E27FC236}">
                <a16:creationId xmlns:a16="http://schemas.microsoft.com/office/drawing/2014/main" id="{32FDD3FA-CC2A-73DC-5EF0-E361C6756D98}"/>
              </a:ext>
            </a:extLst>
          </p:cNvPr>
          <p:cNvSpPr/>
          <p:nvPr/>
        </p:nvSpPr>
        <p:spPr>
          <a:xfrm>
            <a:off x="4289698" y="3989578"/>
            <a:ext cx="2112416" cy="582879"/>
          </a:xfrm>
          <a:prstGeom prst="downArrow">
            <a:avLst>
              <a:gd name="adj1" fmla="val 47403"/>
              <a:gd name="adj2" fmla="val 60923"/>
            </a:avLst>
          </a:prstGeom>
          <a:gradFill flip="none" rotWithShape="1">
            <a:gsLst>
              <a:gs pos="16000">
                <a:schemeClr val="tx1">
                  <a:lumMod val="85000"/>
                  <a:lumOff val="15000"/>
                </a:schemeClr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C06D64C-3664-1618-D306-06E30AC39298}"/>
              </a:ext>
            </a:extLst>
          </p:cNvPr>
          <p:cNvSpPr txBox="1"/>
          <p:nvPr/>
        </p:nvSpPr>
        <p:spPr>
          <a:xfrm>
            <a:off x="4231775" y="3598103"/>
            <a:ext cx="9813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</a:rPr>
              <a:t>자료 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</a:rPr>
              <a:t>: KIPOST</a:t>
            </a:r>
            <a:endParaRPr lang="ko-KR" altLang="en-US" sz="10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870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2" y="228262"/>
            <a:ext cx="707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03. </a:t>
            </a:r>
            <a:r>
              <a:rPr lang="ko-KR" altLang="en-US" sz="2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반도체 공정 이해</a:t>
            </a:r>
            <a:endParaRPr lang="en-US" altLang="ko-KR" sz="2600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5F162AD1-3494-118C-F909-FACC424F0CFD}"/>
              </a:ext>
            </a:extLst>
          </p:cNvPr>
          <p:cNvGrpSpPr/>
          <p:nvPr/>
        </p:nvGrpSpPr>
        <p:grpSpPr>
          <a:xfrm>
            <a:off x="798242" y="1082835"/>
            <a:ext cx="9095329" cy="5227316"/>
            <a:chOff x="595247" y="1082835"/>
            <a:chExt cx="9095329" cy="5227316"/>
          </a:xfrm>
        </p:grpSpPr>
        <p:sp>
          <p:nvSpPr>
            <p:cNvPr id="88" name="호 82">
              <a:extLst>
                <a:ext uri="{FF2B5EF4-FFF2-40B4-BE49-F238E27FC236}">
                  <a16:creationId xmlns:a16="http://schemas.microsoft.com/office/drawing/2014/main" id="{33E36B1E-B2D9-CE58-E5A2-0A18971B964B}"/>
                </a:ext>
              </a:extLst>
            </p:cNvPr>
            <p:cNvSpPr/>
            <p:nvPr/>
          </p:nvSpPr>
          <p:spPr>
            <a:xfrm rot="5219685">
              <a:off x="7373545" y="2102205"/>
              <a:ext cx="1748944" cy="2885118"/>
            </a:xfrm>
            <a:prstGeom prst="arc">
              <a:avLst>
                <a:gd name="adj1" fmla="val 10710729"/>
                <a:gd name="adj2" fmla="val 21562922"/>
              </a:avLst>
            </a:prstGeom>
            <a:noFill/>
            <a:ln w="635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ore-KR" altLang="en-US" sz="1579"/>
            </a:p>
          </p:txBody>
        </p:sp>
        <p:cxnSp>
          <p:nvCxnSpPr>
            <p:cNvPr id="89" name="직선 화살표 연결선 88">
              <a:extLst>
                <a:ext uri="{FF2B5EF4-FFF2-40B4-BE49-F238E27FC236}">
                  <a16:creationId xmlns:a16="http://schemas.microsoft.com/office/drawing/2014/main" id="{404DFFCA-A3EE-3499-5036-77D7DFB0CB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4630" y="4405690"/>
              <a:ext cx="7182387" cy="0"/>
            </a:xfrm>
            <a:prstGeom prst="straightConnector1">
              <a:avLst/>
            </a:prstGeom>
            <a:noFill/>
            <a:ln w="635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[R] 87">
              <a:extLst>
                <a:ext uri="{FF2B5EF4-FFF2-40B4-BE49-F238E27FC236}">
                  <a16:creationId xmlns:a16="http://schemas.microsoft.com/office/drawing/2014/main" id="{6CFCDDF1-7E24-2CF2-0A4F-42F847DBF0C4}"/>
                </a:ext>
              </a:extLst>
            </p:cNvPr>
            <p:cNvCxnSpPr>
              <a:cxnSpLocks/>
            </p:cNvCxnSpPr>
            <p:nvPr/>
          </p:nvCxnSpPr>
          <p:spPr>
            <a:xfrm>
              <a:off x="1636469" y="2665771"/>
              <a:ext cx="6568028" cy="0"/>
            </a:xfrm>
            <a:prstGeom prst="line">
              <a:avLst/>
            </a:prstGeom>
            <a:ln w="635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1" name="그림 90">
              <a:extLst>
                <a:ext uri="{FF2B5EF4-FFF2-40B4-BE49-F238E27FC236}">
                  <a16:creationId xmlns:a16="http://schemas.microsoft.com/office/drawing/2014/main" id="{17F09F70-C1CE-BF42-31A0-5A121C13A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6659" y="1082835"/>
              <a:ext cx="1096442" cy="1375610"/>
            </a:xfrm>
            <a:prstGeom prst="rect">
              <a:avLst/>
            </a:prstGeom>
          </p:spPr>
        </p:pic>
        <p:pic>
          <p:nvPicPr>
            <p:cNvPr id="92" name="그림 91" descr="텍스트, 전자기기, 디스플레이, 스크린샷이(가) 표시된 사진&#10;&#10;자동 생성된 설명">
              <a:extLst>
                <a:ext uri="{FF2B5EF4-FFF2-40B4-BE49-F238E27FC236}">
                  <a16:creationId xmlns:a16="http://schemas.microsoft.com/office/drawing/2014/main" id="{7F1D7515-4A72-8101-2F3D-0DB6EC25E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5247" y="5430437"/>
              <a:ext cx="2380994" cy="879714"/>
            </a:xfrm>
            <a:prstGeom prst="rect">
              <a:avLst/>
            </a:prstGeom>
          </p:spPr>
        </p:pic>
        <p:pic>
          <p:nvPicPr>
            <p:cNvPr id="93" name="그림 92" descr="텍스트, 실내이(가) 표시된 사진&#10;&#10;자동 생성된 설명">
              <a:extLst>
                <a:ext uri="{FF2B5EF4-FFF2-40B4-BE49-F238E27FC236}">
                  <a16:creationId xmlns:a16="http://schemas.microsoft.com/office/drawing/2014/main" id="{B9770E75-AE57-76EA-0BC6-57C1B7664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14342" y="1622564"/>
              <a:ext cx="1280110" cy="800774"/>
            </a:xfrm>
            <a:prstGeom prst="rect">
              <a:avLst/>
            </a:prstGeom>
          </p:spPr>
        </p:pic>
        <p:pic>
          <p:nvPicPr>
            <p:cNvPr id="94" name="그림 93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C8362A-7EA3-85ED-8F91-DD0F24C2F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54716" y="1962583"/>
              <a:ext cx="1203244" cy="460755"/>
            </a:xfrm>
            <a:prstGeom prst="rect">
              <a:avLst/>
            </a:prstGeom>
          </p:spPr>
        </p:pic>
        <p:pic>
          <p:nvPicPr>
            <p:cNvPr id="95" name="그림 94">
              <a:extLst>
                <a:ext uri="{FF2B5EF4-FFF2-40B4-BE49-F238E27FC236}">
                  <a16:creationId xmlns:a16="http://schemas.microsoft.com/office/drawing/2014/main" id="{D893B3D3-10D5-A6D4-D2CB-EDC6FE055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08580" y="1392778"/>
              <a:ext cx="1010648" cy="1073188"/>
            </a:xfrm>
            <a:prstGeom prst="rect">
              <a:avLst/>
            </a:prstGeom>
          </p:spPr>
        </p:pic>
        <p:pic>
          <p:nvPicPr>
            <p:cNvPr id="97" name="그림 96">
              <a:extLst>
                <a:ext uri="{FF2B5EF4-FFF2-40B4-BE49-F238E27FC236}">
                  <a16:creationId xmlns:a16="http://schemas.microsoft.com/office/drawing/2014/main" id="{11FB412C-9B62-EAFD-A333-64FA9A52C6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16890" y="5326961"/>
              <a:ext cx="1730035" cy="983190"/>
            </a:xfrm>
            <a:prstGeom prst="rect">
              <a:avLst/>
            </a:prstGeom>
          </p:spPr>
        </p:pic>
        <p:pic>
          <p:nvPicPr>
            <p:cNvPr id="99" name="그림 98">
              <a:extLst>
                <a:ext uri="{FF2B5EF4-FFF2-40B4-BE49-F238E27FC236}">
                  <a16:creationId xmlns:a16="http://schemas.microsoft.com/office/drawing/2014/main" id="{B601A284-76E6-789B-1DFC-05A9E61D5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607478" y="5593734"/>
              <a:ext cx="1531232" cy="716417"/>
            </a:xfrm>
            <a:prstGeom prst="rect">
              <a:avLst/>
            </a:prstGeom>
          </p:spPr>
        </p:pic>
        <p:pic>
          <p:nvPicPr>
            <p:cNvPr id="110" name="그림 109">
              <a:extLst>
                <a:ext uri="{FF2B5EF4-FFF2-40B4-BE49-F238E27FC236}">
                  <a16:creationId xmlns:a16="http://schemas.microsoft.com/office/drawing/2014/main" id="{40F0B704-865A-EC3B-0F36-6E4354136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574029" y="1447169"/>
              <a:ext cx="1598129" cy="992627"/>
            </a:xfrm>
            <a:prstGeom prst="rect">
              <a:avLst/>
            </a:prstGeom>
          </p:spPr>
        </p:pic>
        <p:pic>
          <p:nvPicPr>
            <p:cNvPr id="117" name="그림 116">
              <a:extLst>
                <a:ext uri="{FF2B5EF4-FFF2-40B4-BE49-F238E27FC236}">
                  <a16:creationId xmlns:a16="http://schemas.microsoft.com/office/drawing/2014/main" id="{37DD3A54-FDA1-87E8-896A-1EC8BF091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354696" y="5364637"/>
              <a:ext cx="1401642" cy="945514"/>
            </a:xfrm>
            <a:prstGeom prst="rect">
              <a:avLst/>
            </a:prstGeom>
          </p:spPr>
        </p:pic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5ED03451-5B6C-EF24-CA59-6B82491BF2C2}"/>
                </a:ext>
              </a:extLst>
            </p:cNvPr>
            <p:cNvSpPr/>
            <p:nvPr/>
          </p:nvSpPr>
          <p:spPr>
            <a:xfrm>
              <a:off x="1737569" y="2543205"/>
              <a:ext cx="315703" cy="292385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579" dirty="0"/>
                <a:t>1</a:t>
              </a:r>
              <a:endParaRPr kumimoji="1" lang="ko-Kore-KR" altLang="en-US" sz="1579" dirty="0"/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5BB48174-D42F-4C7B-0936-4777E5A3DB69}"/>
                </a:ext>
              </a:extLst>
            </p:cNvPr>
            <p:cNvSpPr txBox="1"/>
            <p:nvPr/>
          </p:nvSpPr>
          <p:spPr>
            <a:xfrm>
              <a:off x="1194630" y="2916962"/>
              <a:ext cx="1391265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ore-KR" altLang="en-US" sz="1300" dirty="0">
                  <a:solidFill>
                    <a:srgbClr val="4B515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웨이퍼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80D0886F-6F8D-7B60-821B-0AE0CE762989}"/>
                </a:ext>
              </a:extLst>
            </p:cNvPr>
            <p:cNvSpPr txBox="1"/>
            <p:nvPr/>
          </p:nvSpPr>
          <p:spPr>
            <a:xfrm>
              <a:off x="699765" y="3167342"/>
              <a:ext cx="238099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rgbClr val="4B5151"/>
                  </a:solidFill>
                </a:rPr>
                <a:t>반도체 집적회로의 핵심 재료인 웨이퍼 제작 과정</a:t>
              </a:r>
              <a:endParaRPr kumimoji="1" lang="ko-Kore-KR" altLang="en-US" sz="1100" dirty="0">
                <a:solidFill>
                  <a:srgbClr val="4B5151"/>
                </a:solidFill>
              </a:endParaRPr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9F016EDF-4CF3-6D81-0567-20195267BFC7}"/>
                </a:ext>
              </a:extLst>
            </p:cNvPr>
            <p:cNvSpPr/>
            <p:nvPr/>
          </p:nvSpPr>
          <p:spPr>
            <a:xfrm>
              <a:off x="3889770" y="2543205"/>
              <a:ext cx="315703" cy="292385"/>
            </a:xfrm>
            <a:prstGeom prst="ellipse">
              <a:avLst/>
            </a:prstGeom>
            <a:solidFill>
              <a:srgbClr val="C4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579" dirty="0"/>
                <a:t>2</a:t>
              </a:r>
              <a:endParaRPr kumimoji="1" lang="ko-Kore-KR" altLang="en-US" sz="1579" dirty="0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B4539683-7EDD-C7D5-51E7-44477D83CA68}"/>
                </a:ext>
              </a:extLst>
            </p:cNvPr>
            <p:cNvSpPr txBox="1"/>
            <p:nvPr/>
          </p:nvSpPr>
          <p:spPr>
            <a:xfrm>
              <a:off x="3351989" y="2916962"/>
              <a:ext cx="1391265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ore-KR" altLang="en-US" sz="1300" dirty="0">
                  <a:solidFill>
                    <a:srgbClr val="4B515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산화공정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84199D6-F580-A362-A42E-90F532B69AEE}"/>
                </a:ext>
              </a:extLst>
            </p:cNvPr>
            <p:cNvSpPr txBox="1"/>
            <p:nvPr/>
          </p:nvSpPr>
          <p:spPr>
            <a:xfrm>
              <a:off x="2857124" y="3167342"/>
              <a:ext cx="238099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rgbClr val="4B5151"/>
                  </a:solidFill>
                </a:rPr>
                <a:t>웨이퍼 표면에 </a:t>
              </a:r>
              <a:r>
                <a:rPr lang="ko-KR" altLang="en-US" sz="1100" dirty="0" err="1">
                  <a:solidFill>
                    <a:srgbClr val="4B5151"/>
                  </a:solidFill>
                </a:rPr>
                <a:t>산화막</a:t>
              </a:r>
              <a:r>
                <a:rPr lang="ko-KR" altLang="en-US" sz="1100" dirty="0">
                  <a:solidFill>
                    <a:srgbClr val="4B5151"/>
                  </a:solidFill>
                </a:rPr>
                <a:t> 형성</a:t>
              </a:r>
              <a:endParaRPr kumimoji="1" lang="ko-Kore-KR" altLang="en-US" sz="1100" dirty="0">
                <a:solidFill>
                  <a:srgbClr val="4B5151"/>
                </a:solidFill>
              </a:endParaRPr>
            </a:p>
          </p:txBody>
        </p:sp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7AE4F18D-8EDF-160D-F6AC-E77E02BCC764}"/>
                </a:ext>
              </a:extLst>
            </p:cNvPr>
            <p:cNvSpPr/>
            <p:nvPr/>
          </p:nvSpPr>
          <p:spPr>
            <a:xfrm>
              <a:off x="6047129" y="2543205"/>
              <a:ext cx="315703" cy="292385"/>
            </a:xfrm>
            <a:prstGeom prst="ellipse">
              <a:avLst/>
            </a:prstGeom>
            <a:solidFill>
              <a:srgbClr val="C4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579" dirty="0"/>
                <a:t>3</a:t>
              </a:r>
              <a:endParaRPr kumimoji="1" lang="ko-Kore-KR" altLang="en-US" sz="1579" dirty="0"/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1D279641-777B-2B58-CFFD-77F483639EC9}"/>
                </a:ext>
              </a:extLst>
            </p:cNvPr>
            <p:cNvSpPr txBox="1"/>
            <p:nvPr/>
          </p:nvSpPr>
          <p:spPr>
            <a:xfrm>
              <a:off x="5509348" y="2916962"/>
              <a:ext cx="1391265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ore-KR" altLang="en-US" sz="1300" dirty="0">
                  <a:solidFill>
                    <a:srgbClr val="4B515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포토공정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8AB212A6-169B-5DD1-4AA6-2A79570F2521}"/>
                </a:ext>
              </a:extLst>
            </p:cNvPr>
            <p:cNvSpPr txBox="1"/>
            <p:nvPr/>
          </p:nvSpPr>
          <p:spPr>
            <a:xfrm>
              <a:off x="5014483" y="3167342"/>
              <a:ext cx="238099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100" dirty="0">
                  <a:solidFill>
                    <a:srgbClr val="4B5151"/>
                  </a:solidFill>
                </a:rPr>
                <a:t>반도체 회로를 그려 넣는 과정</a:t>
              </a:r>
              <a:endParaRPr kumimoji="1" lang="ko-Kore-KR" altLang="en-US" sz="1100" dirty="0">
                <a:solidFill>
                  <a:srgbClr val="4B5151"/>
                </a:solidFill>
              </a:endParaRPr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782C16FA-7DBA-84D6-B823-0AE4C5E5D4F8}"/>
                </a:ext>
              </a:extLst>
            </p:cNvPr>
            <p:cNvSpPr/>
            <p:nvPr/>
          </p:nvSpPr>
          <p:spPr>
            <a:xfrm>
              <a:off x="8204489" y="2543205"/>
              <a:ext cx="315703" cy="292385"/>
            </a:xfrm>
            <a:prstGeom prst="ellipse">
              <a:avLst/>
            </a:prstGeom>
            <a:solidFill>
              <a:srgbClr val="C4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579" dirty="0"/>
                <a:t>4</a:t>
              </a:r>
              <a:endParaRPr kumimoji="1" lang="ko-Kore-KR" altLang="en-US" sz="1579" dirty="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897439FC-9E0A-58D1-174E-D2FFFE06BADC}"/>
                </a:ext>
              </a:extLst>
            </p:cNvPr>
            <p:cNvSpPr txBox="1"/>
            <p:nvPr/>
          </p:nvSpPr>
          <p:spPr>
            <a:xfrm>
              <a:off x="7666708" y="2916962"/>
              <a:ext cx="1391265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ore-KR" altLang="en-US" sz="1300" dirty="0">
                  <a:solidFill>
                    <a:srgbClr val="4B515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식각공정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64D22583-95CD-85B2-9B11-BE3A56262AE6}"/>
                </a:ext>
              </a:extLst>
            </p:cNvPr>
            <p:cNvSpPr txBox="1"/>
            <p:nvPr/>
          </p:nvSpPr>
          <p:spPr>
            <a:xfrm>
              <a:off x="7171843" y="3167342"/>
              <a:ext cx="238099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rgbClr val="4B5151"/>
                  </a:solidFill>
                </a:rPr>
                <a:t>반도체 구조를 형성하는</a:t>
              </a:r>
              <a:endParaRPr lang="en-US" altLang="ko-KR" sz="1100" dirty="0">
                <a:solidFill>
                  <a:srgbClr val="4B5151"/>
                </a:solidFill>
              </a:endParaRPr>
            </a:p>
            <a:p>
              <a:pPr algn="ctr"/>
              <a:r>
                <a:rPr lang="ko-KR" altLang="en-US" sz="1100" dirty="0">
                  <a:solidFill>
                    <a:srgbClr val="4B5151"/>
                  </a:solidFill>
                </a:rPr>
                <a:t> 패턴을 만드는 과정</a:t>
              </a:r>
              <a:endParaRPr kumimoji="1" lang="ko-Kore-KR" altLang="en-US" sz="1100" dirty="0">
                <a:solidFill>
                  <a:srgbClr val="4B5151"/>
                </a:solidFill>
              </a:endParaRP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0AF5483E-399D-B5C1-08E5-6F4C602D52BE}"/>
                </a:ext>
              </a:extLst>
            </p:cNvPr>
            <p:cNvGrpSpPr/>
            <p:nvPr/>
          </p:nvGrpSpPr>
          <p:grpSpPr>
            <a:xfrm>
              <a:off x="5023407" y="4290884"/>
              <a:ext cx="2380994" cy="836591"/>
              <a:chOff x="5006628" y="4290884"/>
              <a:chExt cx="2380994" cy="836591"/>
            </a:xfrm>
          </p:grpSpPr>
          <p:sp>
            <p:nvSpPr>
              <p:cNvPr id="85" name="타원 84">
                <a:extLst>
                  <a:ext uri="{FF2B5EF4-FFF2-40B4-BE49-F238E27FC236}">
                    <a16:creationId xmlns:a16="http://schemas.microsoft.com/office/drawing/2014/main" id="{69328880-9BA5-DB62-E303-93EE94A15A45}"/>
                  </a:ext>
                </a:extLst>
              </p:cNvPr>
              <p:cNvSpPr/>
              <p:nvPr/>
            </p:nvSpPr>
            <p:spPr>
              <a:xfrm>
                <a:off x="6039274" y="4290884"/>
                <a:ext cx="315703" cy="292385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579" dirty="0"/>
                  <a:t>6</a:t>
                </a:r>
                <a:endParaRPr kumimoji="1" lang="ko-Kore-KR" altLang="en-US" sz="1579" dirty="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832E423-2806-AEC3-DA6E-72A0F7F5BB66}"/>
                  </a:ext>
                </a:extLst>
              </p:cNvPr>
              <p:cNvSpPr txBox="1"/>
              <p:nvPr/>
            </p:nvSpPr>
            <p:spPr>
              <a:xfrm>
                <a:off x="5218195" y="4617849"/>
                <a:ext cx="1957860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ore-KR" altLang="en-US" sz="1300" dirty="0">
                    <a:solidFill>
                      <a:srgbClr val="4B515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금속 배선 공정</a:t>
                </a: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5045889E-9881-2E65-7FC3-1D3905EFB75A}"/>
                  </a:ext>
                </a:extLst>
              </p:cNvPr>
              <p:cNvSpPr txBox="1"/>
              <p:nvPr/>
            </p:nvSpPr>
            <p:spPr>
              <a:xfrm>
                <a:off x="5006628" y="4865865"/>
                <a:ext cx="23809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rgbClr val="4B5151"/>
                    </a:solidFill>
                  </a:rPr>
                  <a:t>전기길을 연결하는 과정</a:t>
                </a:r>
                <a:endParaRPr kumimoji="1" lang="ko-Kore-KR" altLang="en-US" sz="1100" dirty="0">
                  <a:solidFill>
                    <a:srgbClr val="4B5151"/>
                  </a:solidFill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4F87BCB-932D-4864-7B59-3F92647645C3}"/>
                </a:ext>
              </a:extLst>
            </p:cNvPr>
            <p:cNvGrpSpPr/>
            <p:nvPr/>
          </p:nvGrpSpPr>
          <p:grpSpPr>
            <a:xfrm>
              <a:off x="2859007" y="4290884"/>
              <a:ext cx="2380994" cy="836591"/>
              <a:chOff x="2941562" y="4290884"/>
              <a:chExt cx="2380994" cy="836591"/>
            </a:xfrm>
          </p:grpSpPr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3E8D68EC-481C-FFFF-AFCE-F5253D733E0B}"/>
                  </a:ext>
                </a:extLst>
              </p:cNvPr>
              <p:cNvSpPr/>
              <p:nvPr/>
            </p:nvSpPr>
            <p:spPr>
              <a:xfrm>
                <a:off x="3974208" y="4290884"/>
                <a:ext cx="315703" cy="292385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579" dirty="0"/>
                  <a:t>7</a:t>
                </a:r>
                <a:endParaRPr kumimoji="1" lang="ko-Kore-KR" altLang="en-US" sz="1579" dirty="0"/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1DCDFEFA-2026-A0F8-377F-FC9C6EC0BBF2}"/>
                  </a:ext>
                </a:extLst>
              </p:cNvPr>
              <p:cNvSpPr txBox="1"/>
              <p:nvPr/>
            </p:nvSpPr>
            <p:spPr>
              <a:xfrm>
                <a:off x="3436427" y="4617849"/>
                <a:ext cx="1391265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ore-KR" sz="1300" dirty="0">
                    <a:solidFill>
                      <a:srgbClr val="4B515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EDS</a:t>
                </a:r>
                <a:r>
                  <a:rPr kumimoji="1" lang="ko-Kore-KR" altLang="en-US" sz="1300" dirty="0">
                    <a:solidFill>
                      <a:srgbClr val="4B515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공정</a:t>
                </a:r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DBE4AF7F-DB4A-958C-3FE7-30ABF5CF0413}"/>
                  </a:ext>
                </a:extLst>
              </p:cNvPr>
              <p:cNvSpPr txBox="1"/>
              <p:nvPr/>
            </p:nvSpPr>
            <p:spPr>
              <a:xfrm>
                <a:off x="2941562" y="4865865"/>
                <a:ext cx="23809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rgbClr val="4B5151"/>
                    </a:solidFill>
                  </a:rPr>
                  <a:t>품질 수준 확인</a:t>
                </a:r>
                <a:endParaRPr kumimoji="1" lang="ko-Kore-KR" altLang="en-US" sz="1100" dirty="0">
                  <a:solidFill>
                    <a:srgbClr val="4B5151"/>
                  </a:solidFill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15213445-E60D-9B45-5657-6E9ECA39277C}"/>
                </a:ext>
              </a:extLst>
            </p:cNvPr>
            <p:cNvGrpSpPr/>
            <p:nvPr/>
          </p:nvGrpSpPr>
          <p:grpSpPr>
            <a:xfrm>
              <a:off x="694607" y="4298633"/>
              <a:ext cx="2380994" cy="846695"/>
              <a:chOff x="578495" y="4298633"/>
              <a:chExt cx="2380994" cy="846695"/>
            </a:xfrm>
          </p:grpSpPr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840E9C0E-107A-663D-E277-F01841DE3451}"/>
                  </a:ext>
                </a:extLst>
              </p:cNvPr>
              <p:cNvSpPr/>
              <p:nvPr/>
            </p:nvSpPr>
            <p:spPr>
              <a:xfrm>
                <a:off x="1621457" y="4298633"/>
                <a:ext cx="315703" cy="292385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579" dirty="0"/>
                  <a:t>8</a:t>
                </a:r>
                <a:endParaRPr kumimoji="1" lang="ko-Kore-KR" altLang="en-US" sz="1579" dirty="0"/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16237BE9-185E-5FDE-EA71-F019E764DC66}"/>
                  </a:ext>
                </a:extLst>
              </p:cNvPr>
              <p:cNvSpPr txBox="1"/>
              <p:nvPr/>
            </p:nvSpPr>
            <p:spPr>
              <a:xfrm>
                <a:off x="1073360" y="4635702"/>
                <a:ext cx="1391265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ore-KR" altLang="en-US" sz="1300" dirty="0">
                    <a:solidFill>
                      <a:srgbClr val="4B515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패키징</a:t>
                </a:r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AAD6A77D-B12B-C673-58E0-D85C69FC7720}"/>
                  </a:ext>
                </a:extLst>
              </p:cNvPr>
              <p:cNvSpPr txBox="1"/>
              <p:nvPr/>
            </p:nvSpPr>
            <p:spPr>
              <a:xfrm>
                <a:off x="578495" y="4883718"/>
                <a:ext cx="23809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ore-KR" altLang="en-US" sz="1100" dirty="0">
                    <a:solidFill>
                      <a:srgbClr val="4B5151"/>
                    </a:solidFill>
                  </a:rPr>
                  <a:t>포장을 하는 공정</a:t>
                </a:r>
              </a:p>
            </p:txBody>
          </p:sp>
        </p:grp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029A7515-171D-AABF-109F-5A7044BE8843}"/>
                </a:ext>
              </a:extLst>
            </p:cNvPr>
            <p:cNvSpPr/>
            <p:nvPr/>
          </p:nvSpPr>
          <p:spPr>
            <a:xfrm>
              <a:off x="8220453" y="4290884"/>
              <a:ext cx="315703" cy="292385"/>
            </a:xfrm>
            <a:prstGeom prst="ellipse">
              <a:avLst/>
            </a:prstGeom>
            <a:solidFill>
              <a:srgbClr val="C439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579" dirty="0"/>
                <a:t>5</a:t>
              </a:r>
              <a:endParaRPr kumimoji="1" lang="ko-Kore-KR" altLang="en-US" sz="1579" dirty="0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95B01287-F922-4A52-73FD-2BE27404DA83}"/>
                </a:ext>
              </a:extLst>
            </p:cNvPr>
            <p:cNvSpPr txBox="1"/>
            <p:nvPr/>
          </p:nvSpPr>
          <p:spPr>
            <a:xfrm>
              <a:off x="7494625" y="4638707"/>
              <a:ext cx="1857582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300" dirty="0">
                  <a:solidFill>
                    <a:srgbClr val="4B515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증착</a:t>
              </a:r>
              <a:r>
                <a:rPr kumimoji="1" lang="ko-Kore-KR" altLang="en-US" sz="1300" dirty="0">
                  <a:solidFill>
                    <a:srgbClr val="4B515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및</a:t>
              </a:r>
              <a:r>
                <a:rPr kumimoji="1" lang="en-US" altLang="en-US" sz="1300" dirty="0">
                  <a:solidFill>
                    <a:srgbClr val="4B515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kumimoji="1" lang="ko-KR" altLang="en-US" sz="1300" dirty="0">
                  <a:solidFill>
                    <a:srgbClr val="4B515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이온주입</a:t>
              </a:r>
              <a:r>
                <a:rPr kumimoji="1" lang="ko-Kore-KR" altLang="en-US" sz="1300" dirty="0">
                  <a:solidFill>
                    <a:srgbClr val="4B515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공정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D4AD58EE-33FE-5474-2BA4-2246F6146026}"/>
                </a:ext>
              </a:extLst>
            </p:cNvPr>
            <p:cNvSpPr txBox="1"/>
            <p:nvPr/>
          </p:nvSpPr>
          <p:spPr>
            <a:xfrm>
              <a:off x="7187807" y="4888381"/>
              <a:ext cx="238099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100" b="0" i="0" u="none" strike="noStrike" dirty="0">
                  <a:solidFill>
                    <a:srgbClr val="4B5151"/>
                  </a:solidFill>
                  <a:effectLst/>
                  <a:latin typeface="+mn-ea"/>
                </a:rPr>
                <a:t>- </a:t>
              </a:r>
              <a:r>
                <a:rPr lang="ko-KR" altLang="en-US" sz="1100" b="0" i="0" u="none" strike="noStrike" dirty="0">
                  <a:solidFill>
                    <a:srgbClr val="4B5151"/>
                  </a:solidFill>
                  <a:effectLst/>
                  <a:latin typeface="+mn-ea"/>
                </a:rPr>
                <a:t>증착공정</a:t>
              </a:r>
              <a:r>
                <a:rPr lang="en-US" altLang="ko-KR" sz="1100" b="0" i="0" u="none" strike="noStrike" dirty="0">
                  <a:solidFill>
                    <a:srgbClr val="4B5151"/>
                  </a:solidFill>
                  <a:effectLst/>
                  <a:latin typeface="+mn-ea"/>
                </a:rPr>
                <a:t>: </a:t>
              </a:r>
              <a:r>
                <a:rPr lang="ko-KR" altLang="en-US" sz="1100" b="0" i="0" u="none" strike="noStrike" dirty="0">
                  <a:solidFill>
                    <a:srgbClr val="4B5151"/>
                  </a:solidFill>
                  <a:effectLst/>
                  <a:latin typeface="+mn-ea"/>
                </a:rPr>
                <a:t>박막을 만드는 과정</a:t>
              </a:r>
              <a:endParaRPr lang="en-US" altLang="ko-KR" sz="1100" b="0" i="0" u="none" strike="noStrike" dirty="0">
                <a:solidFill>
                  <a:srgbClr val="4B5151"/>
                </a:solidFill>
                <a:effectLst/>
                <a:latin typeface="+mn-ea"/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6EAE65F5-85F0-4CFC-9AF3-A892D6285D38}"/>
                </a:ext>
              </a:extLst>
            </p:cNvPr>
            <p:cNvSpPr txBox="1"/>
            <p:nvPr/>
          </p:nvSpPr>
          <p:spPr>
            <a:xfrm>
              <a:off x="7187807" y="5115782"/>
              <a:ext cx="238099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100" b="0" i="0" u="none" strike="noStrike" dirty="0">
                  <a:solidFill>
                    <a:srgbClr val="4B5151"/>
                  </a:solidFill>
                  <a:effectLst/>
                  <a:latin typeface="+mn-ea"/>
                </a:rPr>
                <a:t>- </a:t>
              </a:r>
              <a:r>
                <a:rPr lang="ko-KR" altLang="en-US" sz="1100" b="0" i="0" u="none" strike="noStrike" dirty="0">
                  <a:solidFill>
                    <a:srgbClr val="4B5151"/>
                  </a:solidFill>
                  <a:effectLst/>
                  <a:latin typeface="+mn-ea"/>
                </a:rPr>
                <a:t>이온 주입 공정</a:t>
              </a:r>
              <a:r>
                <a:rPr lang="en-US" altLang="ko-KR" sz="1100" b="0" i="0" u="none" strike="noStrike" dirty="0">
                  <a:solidFill>
                    <a:srgbClr val="4B5151"/>
                  </a:solidFill>
                  <a:effectLst/>
                  <a:latin typeface="+mn-ea"/>
                </a:rPr>
                <a:t>: </a:t>
              </a:r>
              <a:r>
                <a:rPr lang="ko-KR" altLang="en-US" sz="1100" b="0" i="0" u="none" strike="noStrike" dirty="0">
                  <a:solidFill>
                    <a:srgbClr val="4B5151"/>
                  </a:solidFill>
                  <a:effectLst/>
                  <a:latin typeface="+mn-ea"/>
                </a:rPr>
                <a:t>전기적인</a:t>
              </a:r>
              <a:br>
                <a:rPr lang="en-US" altLang="ko-KR" sz="1100" b="0" i="0" u="none" strike="noStrike" dirty="0">
                  <a:solidFill>
                    <a:srgbClr val="4B5151"/>
                  </a:solidFill>
                  <a:effectLst/>
                  <a:latin typeface="+mn-ea"/>
                </a:rPr>
              </a:br>
              <a:r>
                <a:rPr lang="en-US" altLang="ko-KR" sz="1100" b="0" i="0" u="none" strike="noStrike" dirty="0">
                  <a:solidFill>
                    <a:srgbClr val="4B5151"/>
                  </a:solidFill>
                  <a:effectLst/>
                  <a:latin typeface="+mn-ea"/>
                </a:rPr>
                <a:t>   </a:t>
              </a:r>
              <a:r>
                <a:rPr lang="ko-KR" altLang="en-US" sz="1100" b="0" i="0" u="none" strike="noStrike" dirty="0">
                  <a:solidFill>
                    <a:srgbClr val="4B5151"/>
                  </a:solidFill>
                  <a:effectLst/>
                  <a:latin typeface="+mn-ea"/>
                </a:rPr>
                <a:t>특성을 갖도록 만드는 과정</a:t>
              </a:r>
              <a:endParaRPr kumimoji="1" lang="ko-Kore-KR" altLang="en-US" sz="1100" dirty="0">
                <a:solidFill>
                  <a:srgbClr val="4B5151"/>
                </a:solidFill>
                <a:latin typeface="+mn-ea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10E034B8-20C8-B1E5-6E92-193F50AA322C}"/>
              </a:ext>
            </a:extLst>
          </p:cNvPr>
          <p:cNvSpPr txBox="1"/>
          <p:nvPr/>
        </p:nvSpPr>
        <p:spPr>
          <a:xfrm>
            <a:off x="10410825" y="6600825"/>
            <a:ext cx="2714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349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04.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분석계획수립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표 3">
            <a:extLst>
              <a:ext uri="{FF2B5EF4-FFF2-40B4-BE49-F238E27FC236}">
                <a16:creationId xmlns:a16="http://schemas.microsoft.com/office/drawing/2014/main" id="{F40A3440-E5C9-C988-3FDC-DA12E5673A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557110"/>
              </p:ext>
            </p:extLst>
          </p:nvPr>
        </p:nvGraphicFramePr>
        <p:xfrm>
          <a:off x="304800" y="1006728"/>
          <a:ext cx="10082213" cy="1735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84470">
                  <a:extLst>
                    <a:ext uri="{9D8B030D-6E8A-4147-A177-3AD203B41FA5}">
                      <a16:colId xmlns:a16="http://schemas.microsoft.com/office/drawing/2014/main" val="2757879892"/>
                    </a:ext>
                  </a:extLst>
                </a:gridCol>
                <a:gridCol w="2231720">
                  <a:extLst>
                    <a:ext uri="{9D8B030D-6E8A-4147-A177-3AD203B41FA5}">
                      <a16:colId xmlns:a16="http://schemas.microsoft.com/office/drawing/2014/main" val="1310040278"/>
                    </a:ext>
                  </a:extLst>
                </a:gridCol>
                <a:gridCol w="2617449">
                  <a:extLst>
                    <a:ext uri="{9D8B030D-6E8A-4147-A177-3AD203B41FA5}">
                      <a16:colId xmlns:a16="http://schemas.microsoft.com/office/drawing/2014/main" val="4213678492"/>
                    </a:ext>
                  </a:extLst>
                </a:gridCol>
                <a:gridCol w="3448574">
                  <a:extLst>
                    <a:ext uri="{9D8B030D-6E8A-4147-A177-3AD203B41FA5}">
                      <a16:colId xmlns:a16="http://schemas.microsoft.com/office/drawing/2014/main" val="1989415390"/>
                    </a:ext>
                  </a:extLst>
                </a:gridCol>
              </a:tblGrid>
              <a:tr h="29329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j-lt"/>
                        </a:rPr>
                        <a:t>분석구분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j-lt"/>
                        </a:rPr>
                        <a:t>목적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j-lt"/>
                        </a:rPr>
                        <a:t>분석계획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80189" marR="80189" marT="40094" marB="40094" anchor="ctr">
                    <a:solidFill>
                      <a:srgbClr val="0B5A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3873924"/>
                  </a:ext>
                </a:extLst>
              </a:tr>
              <a:tr h="29329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+mj-lt"/>
                      </a:endParaRPr>
                    </a:p>
                  </a:txBody>
                  <a:tcPr marL="80189" marR="80189" marT="40094" marB="40094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+mj-lt"/>
                      </a:endParaRPr>
                    </a:p>
                  </a:txBody>
                  <a:tcPr marL="80189" marR="80189" marT="40094" marB="400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j-lt"/>
                        </a:rPr>
                        <a:t>분석방법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j-lt"/>
                        </a:rPr>
                        <a:t>분석내용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135798"/>
                  </a:ext>
                </a:extLst>
              </a:tr>
              <a:tr h="287153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+mj-lt"/>
                        </a:rPr>
                        <a:t>탐색적 데이터 분석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변수의 분포 특성 확인</a:t>
                      </a:r>
                      <a:endParaRPr lang="ko-KR" altLang="en-US" sz="1100" b="0" dirty="0">
                        <a:latin typeface="+mj-lt"/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히스토그램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j-lt"/>
                        </a:rPr>
                        <a:t>,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j-lt"/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Box plot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시간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투입에너지 등 연속형 변수에 대한 분포 확인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0117494"/>
                  </a:ext>
                </a:extLst>
              </a:tr>
              <a:tr h="28715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+mj-lt"/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+mj-lt"/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Pie chart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j-lt"/>
                        </a:rPr>
                        <a:t>,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j-lt"/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Bar plot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범주형 변수에 대한 비율 확인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8074709"/>
                  </a:ext>
                </a:extLst>
              </a:tr>
              <a:tr h="28715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+mj-lt"/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변수 상관관계 확인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Pair plot,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</a:rPr>
                        <a:t>히트맵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변수 간 선형성 및 상관관계 파악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6146986"/>
                  </a:ext>
                </a:extLst>
              </a:tr>
              <a:tr h="28715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+mj-lt"/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이상치 확인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Box plot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각 공정별 변수들의 분포 및 이상치 확인</a:t>
                      </a:r>
                    </a:p>
                  </a:txBody>
                  <a:tcPr marL="80189" marR="80189" marT="40094" marB="40094" anchor="ctr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6446138"/>
                  </a:ext>
                </a:extLst>
              </a:tr>
            </a:tbl>
          </a:graphicData>
        </a:graphic>
      </p:graphicFrame>
      <p:graphicFrame>
        <p:nvGraphicFramePr>
          <p:cNvPr id="44" name="표 15">
            <a:extLst>
              <a:ext uri="{FF2B5EF4-FFF2-40B4-BE49-F238E27FC236}">
                <a16:creationId xmlns:a16="http://schemas.microsoft.com/office/drawing/2014/main" id="{9EA17182-44CD-1D40-661C-A0A115931A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410784"/>
              </p:ext>
            </p:extLst>
          </p:nvPr>
        </p:nvGraphicFramePr>
        <p:xfrm>
          <a:off x="304800" y="3244124"/>
          <a:ext cx="5041106" cy="3385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0369">
                  <a:extLst>
                    <a:ext uri="{9D8B030D-6E8A-4147-A177-3AD203B41FA5}">
                      <a16:colId xmlns:a16="http://schemas.microsoft.com/office/drawing/2014/main" val="40046727"/>
                    </a:ext>
                  </a:extLst>
                </a:gridCol>
                <a:gridCol w="1069173">
                  <a:extLst>
                    <a:ext uri="{9D8B030D-6E8A-4147-A177-3AD203B41FA5}">
                      <a16:colId xmlns:a16="http://schemas.microsoft.com/office/drawing/2014/main" val="2390910010"/>
                    </a:ext>
                  </a:extLst>
                </a:gridCol>
                <a:gridCol w="2291564">
                  <a:extLst>
                    <a:ext uri="{9D8B030D-6E8A-4147-A177-3AD203B41FA5}">
                      <a16:colId xmlns:a16="http://schemas.microsoft.com/office/drawing/2014/main" val="319231036"/>
                    </a:ext>
                  </a:extLst>
                </a:gridCol>
              </a:tblGrid>
              <a:tr h="834229">
                <a:tc rowSpan="2">
                  <a:txBody>
                    <a:bodyPr/>
                    <a:lstStyle/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안정</a:t>
                      </a:r>
                      <a:r>
                        <a:rPr lang="en-US" altLang="ko-Kore-KR" sz="11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불안정 공정에 </a:t>
                      </a:r>
                      <a:endParaRPr lang="en-US" altLang="en-US" sz="11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따른 </a:t>
                      </a:r>
                      <a:r>
                        <a:rPr lang="ko-KR" altLang="en-US" sz="1100" b="0">
                          <a:solidFill>
                            <a:schemeClr val="tx1"/>
                          </a:solidFill>
                        </a:rPr>
                        <a:t>불량률 </a:t>
                      </a:r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차이 검정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C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관리도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Path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별 공정의 안정성 확인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8526805"/>
                  </a:ext>
                </a:extLst>
              </a:tr>
              <a:tr h="919097">
                <a:tc vMerge="1">
                  <a:txBody>
                    <a:bodyPr/>
                    <a:lstStyle/>
                    <a:p>
                      <a:pPr algn="ctr"/>
                      <a:endParaRPr lang="ko-Kore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</a:rPr>
                        <a:t>카이제곱검정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불안정한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path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안정한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path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의 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불량품 수 차이 검정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9025383"/>
                  </a:ext>
                </a:extLst>
              </a:tr>
              <a:tr h="834229">
                <a:tc rowSpan="2">
                  <a:txBody>
                    <a:bodyPr/>
                    <a:lstStyle/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공정 부하에 따른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불량률 차이 검정</a:t>
                      </a:r>
                      <a:endParaRPr lang="ko-Kore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>
                          <a:solidFill>
                            <a:schemeClr val="tx1"/>
                          </a:solidFill>
                        </a:rPr>
                        <a:t>barplot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Path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별 공정의 부하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생산량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확인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4372950"/>
                  </a:ext>
                </a:extLst>
              </a:tr>
              <a:tr h="7977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2 proportion test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공정 부하에 따른 불량률 차이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검정 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099457"/>
                  </a:ext>
                </a:extLst>
              </a:tr>
            </a:tbl>
          </a:graphicData>
        </a:graphic>
      </p:graphicFrame>
      <p:graphicFrame>
        <p:nvGraphicFramePr>
          <p:cNvPr id="46" name="표 15">
            <a:extLst>
              <a:ext uri="{FF2B5EF4-FFF2-40B4-BE49-F238E27FC236}">
                <a16:creationId xmlns:a16="http://schemas.microsoft.com/office/drawing/2014/main" id="{5564D5CA-F064-B8BE-A7FD-7C64F95EAB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0666700"/>
              </p:ext>
            </p:extLst>
          </p:nvPr>
        </p:nvGraphicFramePr>
        <p:xfrm>
          <a:off x="5472845" y="3245263"/>
          <a:ext cx="4914168" cy="3448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2828">
                  <a:extLst>
                    <a:ext uri="{9D8B030D-6E8A-4147-A177-3AD203B41FA5}">
                      <a16:colId xmlns:a16="http://schemas.microsoft.com/office/drawing/2014/main" val="40046727"/>
                    </a:ext>
                  </a:extLst>
                </a:gridCol>
                <a:gridCol w="618522">
                  <a:extLst>
                    <a:ext uri="{9D8B030D-6E8A-4147-A177-3AD203B41FA5}">
                      <a16:colId xmlns:a16="http://schemas.microsoft.com/office/drawing/2014/main" val="990654106"/>
                    </a:ext>
                  </a:extLst>
                </a:gridCol>
                <a:gridCol w="960625">
                  <a:extLst>
                    <a:ext uri="{9D8B030D-6E8A-4147-A177-3AD203B41FA5}">
                      <a16:colId xmlns:a16="http://schemas.microsoft.com/office/drawing/2014/main" val="2390910010"/>
                    </a:ext>
                  </a:extLst>
                </a:gridCol>
                <a:gridCol w="2302193">
                  <a:extLst>
                    <a:ext uri="{9D8B030D-6E8A-4147-A177-3AD203B41FA5}">
                      <a16:colId xmlns:a16="http://schemas.microsoft.com/office/drawing/2014/main" val="319231036"/>
                    </a:ext>
                  </a:extLst>
                </a:gridCol>
              </a:tblGrid>
              <a:tr h="409336">
                <a:tc rowSpan="3">
                  <a:txBody>
                    <a:bodyPr/>
                    <a:lstStyle/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변수별 불량에 대한 차이 검정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Boxplot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불량과 양품의 분포 차이 시각화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최적구간 선정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8526805"/>
                  </a:ext>
                </a:extLst>
              </a:tr>
              <a:tr h="794269">
                <a:tc vMerge="1">
                  <a:txBody>
                    <a:bodyPr/>
                    <a:lstStyle/>
                    <a:p>
                      <a:endParaRPr lang="ko-Kore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0" dirty="0">
                          <a:solidFill>
                            <a:schemeClr val="tx1"/>
                          </a:solidFill>
                        </a:rPr>
                        <a:t>연속형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Mann-Whitney U test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특정 변수의 데이터가 정규성을 만족하지 않을 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불량에 대한 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영향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비모수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검정 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4372950"/>
                  </a:ext>
                </a:extLst>
              </a:tr>
              <a:tr h="529519">
                <a:tc vMerge="1">
                  <a:txBody>
                    <a:bodyPr/>
                    <a:lstStyle/>
                    <a:p>
                      <a:endParaRPr lang="ko-Kore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범주형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</a:rPr>
                        <a:t>히트맵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</a:t>
                      </a:r>
                    </a:p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</a:rPr>
                        <a:t>카이제곱검정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범주형 변수의 불량에 대한 영향 검정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8360255"/>
                  </a:ext>
                </a:extLst>
              </a:tr>
              <a:tr h="163333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불량</a:t>
                      </a:r>
                      <a:r>
                        <a:rPr lang="en-US" altLang="ko-Kore-KR" sz="11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양품 </a:t>
                      </a:r>
                      <a:endParaRPr lang="en-US" altLang="ko-Kore-KR" sz="11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ko-Kore-KR" altLang="en-US" sz="1100" b="0" dirty="0">
                          <a:solidFill>
                            <a:schemeClr val="tx1"/>
                          </a:solidFill>
                        </a:rPr>
                        <a:t>분류 모델 개발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Decision Tree, Random Forest, Gradient Boosting, </a:t>
                      </a:r>
                      <a:r>
                        <a:rPr lang="en-US" altLang="ko-KR" sz="1100" b="0" dirty="0" err="1">
                          <a:solidFill>
                            <a:schemeClr val="tx1"/>
                          </a:solidFill>
                        </a:rPr>
                        <a:t>XGBoost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Neural Network,</a:t>
                      </a:r>
                    </a:p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SVM, KNN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Decision Tree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최적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Hyper Parameter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설정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algn="l" latinLnBrk="1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분류 모델들의 성능 비교 후 </a:t>
                      </a:r>
                      <a:br>
                        <a:rPr lang="en-US" altLang="ko-KR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최적 모델 선정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marR="0" lvl="0" indent="-171450" algn="l" defTabSz="80192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주요변수 파악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395713"/>
                  </a:ext>
                </a:extLst>
              </a:tr>
            </a:tbl>
          </a:graphicData>
        </a:graphic>
      </p:graphicFrame>
      <p:sp>
        <p:nvSpPr>
          <p:cNvPr id="43" name="직사각형 42">
            <a:extLst>
              <a:ext uri="{FF2B5EF4-FFF2-40B4-BE49-F238E27FC236}">
                <a16:creationId xmlns:a16="http://schemas.microsoft.com/office/drawing/2014/main" id="{62D2A6D6-BFB7-1E97-EBCF-F3DAB9B80229}"/>
              </a:ext>
            </a:extLst>
          </p:cNvPr>
          <p:cNvSpPr/>
          <p:nvPr/>
        </p:nvSpPr>
        <p:spPr>
          <a:xfrm>
            <a:off x="304800" y="2848124"/>
            <a:ext cx="5041106" cy="39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b="1" dirty="0"/>
              <a:t>1</a:t>
            </a:r>
            <a:r>
              <a:rPr kumimoji="1" lang="en-US" altLang="ko-KR" sz="1400" b="1" dirty="0"/>
              <a:t>. </a:t>
            </a:r>
            <a:r>
              <a:rPr kumimoji="1" lang="ko-KR" altLang="en-US" sz="1400" b="1" dirty="0"/>
              <a:t>공정 흐름 최적화</a:t>
            </a:r>
            <a:endParaRPr kumimoji="1" lang="ko-Kore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23C0E71-4CDA-9BF1-567B-84A40D05536D}"/>
              </a:ext>
            </a:extLst>
          </p:cNvPr>
          <p:cNvSpPr/>
          <p:nvPr/>
        </p:nvSpPr>
        <p:spPr>
          <a:xfrm>
            <a:off x="5472845" y="2848124"/>
            <a:ext cx="4914168" cy="39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b="1" dirty="0"/>
              <a:t>2</a:t>
            </a:r>
            <a:r>
              <a:rPr kumimoji="1" lang="en-US" altLang="ko-KR" sz="1400" b="1" dirty="0"/>
              <a:t>. </a:t>
            </a:r>
            <a:r>
              <a:rPr kumimoji="1" lang="ko-KR" altLang="en-US" sz="1400" b="1" dirty="0"/>
              <a:t>공정 변수 최적화</a:t>
            </a:r>
            <a:endParaRPr kumimoji="1" lang="ko-Kore-KR" altLang="en-US" sz="1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45A7B4-E97C-9D1C-B7FE-164A7BC9BC71}"/>
              </a:ext>
            </a:extLst>
          </p:cNvPr>
          <p:cNvSpPr txBox="1"/>
          <p:nvPr/>
        </p:nvSpPr>
        <p:spPr>
          <a:xfrm>
            <a:off x="10410825" y="6600825"/>
            <a:ext cx="2714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428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537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05.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분석결과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93812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57896005-E81E-81B1-E118-899BE9BFD608}"/>
              </a:ext>
            </a:extLst>
          </p:cNvPr>
          <p:cNvSpPr txBox="1"/>
          <p:nvPr/>
        </p:nvSpPr>
        <p:spPr>
          <a:xfrm>
            <a:off x="10410825" y="7096526"/>
            <a:ext cx="2714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A1F10E6-18BB-AE59-C68C-F9B007D0D8D9}"/>
              </a:ext>
            </a:extLst>
          </p:cNvPr>
          <p:cNvSpPr txBox="1"/>
          <p:nvPr/>
        </p:nvSpPr>
        <p:spPr>
          <a:xfrm>
            <a:off x="6950431" y="7908189"/>
            <a:ext cx="3246027" cy="7284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1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여러 경로별로 평균 불량률 계산해서 뭐 할지</a:t>
            </a:r>
            <a:endParaRPr lang="en-US" altLang="ko-KR" sz="1100" b="1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100" b="1" dirty="0" err="1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핵심메세지</a:t>
            </a:r>
            <a:r>
              <a:rPr lang="ko-KR" altLang="en-US" sz="11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작성</a:t>
            </a:r>
            <a:endParaRPr lang="en-US" altLang="ko-KR" sz="1100" b="1" dirty="0">
              <a:solidFill>
                <a:sysClr val="windowText" lastClr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endParaRPr lang="en-US" altLang="ko-KR" sz="1100" b="1" dirty="0">
              <a:solidFill>
                <a:schemeClr val="accent5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FCCE2DA-C2C9-1B00-809E-8C36ADB9F4F6}"/>
              </a:ext>
            </a:extLst>
          </p:cNvPr>
          <p:cNvGrpSpPr/>
          <p:nvPr/>
        </p:nvGrpSpPr>
        <p:grpSpPr>
          <a:xfrm>
            <a:off x="304800" y="1499994"/>
            <a:ext cx="10082213" cy="4922839"/>
            <a:chOff x="304800" y="1302796"/>
            <a:chExt cx="10082213" cy="4761392"/>
          </a:xfrm>
        </p:grpSpPr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73EB532D-175F-61CC-4BB9-EC4FAC4E8D72}"/>
                </a:ext>
              </a:extLst>
            </p:cNvPr>
            <p:cNvSpPr/>
            <p:nvPr/>
          </p:nvSpPr>
          <p:spPr>
            <a:xfrm>
              <a:off x="304800" y="1312957"/>
              <a:ext cx="10082213" cy="4751231"/>
            </a:xfrm>
            <a:prstGeom prst="rect">
              <a:avLst/>
            </a:prstGeom>
            <a:noFill/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95D660ED-EA76-0BDF-C10B-FE6CEF3152EE}"/>
                </a:ext>
              </a:extLst>
            </p:cNvPr>
            <p:cNvSpPr/>
            <p:nvPr/>
          </p:nvSpPr>
          <p:spPr>
            <a:xfrm>
              <a:off x="304800" y="1302796"/>
              <a:ext cx="10082213" cy="3708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>
              <a:solidFill>
                <a:srgbClr val="244C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b="1" dirty="0">
                  <a:solidFill>
                    <a:schemeClr val="bg1"/>
                  </a:solidFill>
                </a:rPr>
                <a:t>공정흐름 조합에 따른 불량률 차이 계산</a:t>
              </a: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5D51C13F-2457-EFB7-392D-3241B5AEAED5}"/>
                </a:ext>
              </a:extLst>
            </p:cNvPr>
            <p:cNvGrpSpPr/>
            <p:nvPr/>
          </p:nvGrpSpPr>
          <p:grpSpPr>
            <a:xfrm>
              <a:off x="702518" y="1961707"/>
              <a:ext cx="9493940" cy="2621303"/>
              <a:chOff x="2240951" y="2007517"/>
              <a:chExt cx="6169769" cy="1483352"/>
            </a:xfrm>
          </p:grpSpPr>
          <p:sp>
            <p:nvSpPr>
              <p:cNvPr id="87" name="원통형 86">
                <a:extLst>
                  <a:ext uri="{FF2B5EF4-FFF2-40B4-BE49-F238E27FC236}">
                    <a16:creationId xmlns:a16="http://schemas.microsoft.com/office/drawing/2014/main" id="{8FB74C7A-FDC6-EBEE-D3BB-00CF46A4E8AB}"/>
                  </a:ext>
                </a:extLst>
              </p:cNvPr>
              <p:cNvSpPr/>
              <p:nvPr/>
            </p:nvSpPr>
            <p:spPr>
              <a:xfrm>
                <a:off x="3246127" y="2689023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C2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88" name="원통형 87">
                <a:extLst>
                  <a:ext uri="{FF2B5EF4-FFF2-40B4-BE49-F238E27FC236}">
                    <a16:creationId xmlns:a16="http://schemas.microsoft.com/office/drawing/2014/main" id="{099D2444-FF7F-4FA3-E247-26D247C58F03}"/>
                  </a:ext>
                </a:extLst>
              </p:cNvPr>
              <p:cNvSpPr/>
              <p:nvPr/>
            </p:nvSpPr>
            <p:spPr>
              <a:xfrm>
                <a:off x="3246128" y="2201044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C1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89" name="원통형 88">
                <a:extLst>
                  <a:ext uri="{FF2B5EF4-FFF2-40B4-BE49-F238E27FC236}">
                    <a16:creationId xmlns:a16="http://schemas.microsoft.com/office/drawing/2014/main" id="{34371CC7-A0F4-0A90-8507-DEC8F47B660C}"/>
                  </a:ext>
                </a:extLst>
              </p:cNvPr>
              <p:cNvSpPr/>
              <p:nvPr/>
            </p:nvSpPr>
            <p:spPr>
              <a:xfrm>
                <a:off x="3246126" y="3177002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C3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4B8B7A85-2ACE-8C04-2C2F-AFEFE04B6031}"/>
                  </a:ext>
                </a:extLst>
              </p:cNvPr>
              <p:cNvSpPr txBox="1"/>
              <p:nvPr/>
            </p:nvSpPr>
            <p:spPr>
              <a:xfrm>
                <a:off x="3053911" y="2007517"/>
                <a:ext cx="95698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dirty="0">
                    <a:latin typeface="+mj-lt"/>
                  </a:rPr>
                  <a:t>Oxidation</a:t>
                </a:r>
                <a:endParaRPr lang="ko-KR" altLang="en-US" sz="1100" b="1" dirty="0">
                  <a:latin typeface="+mj-lt"/>
                </a:endParaRPr>
              </a:p>
            </p:txBody>
          </p:sp>
          <p:sp>
            <p:nvSpPr>
              <p:cNvPr id="91" name="원통형 90">
                <a:extLst>
                  <a:ext uri="{FF2B5EF4-FFF2-40B4-BE49-F238E27FC236}">
                    <a16:creationId xmlns:a16="http://schemas.microsoft.com/office/drawing/2014/main" id="{00E45F3A-4929-4E7E-D02E-544A3DEC912B}"/>
                  </a:ext>
                </a:extLst>
              </p:cNvPr>
              <p:cNvSpPr/>
              <p:nvPr/>
            </p:nvSpPr>
            <p:spPr>
              <a:xfrm>
                <a:off x="4362672" y="2689023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C2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2" name="원통형 91">
                <a:extLst>
                  <a:ext uri="{FF2B5EF4-FFF2-40B4-BE49-F238E27FC236}">
                    <a16:creationId xmlns:a16="http://schemas.microsoft.com/office/drawing/2014/main" id="{09B21056-DA60-EC44-CBB2-B4F612BA3307}"/>
                  </a:ext>
                </a:extLst>
              </p:cNvPr>
              <p:cNvSpPr/>
              <p:nvPr/>
            </p:nvSpPr>
            <p:spPr>
              <a:xfrm>
                <a:off x="4362673" y="2201044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C1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3" name="원통형 92">
                <a:extLst>
                  <a:ext uri="{FF2B5EF4-FFF2-40B4-BE49-F238E27FC236}">
                    <a16:creationId xmlns:a16="http://schemas.microsoft.com/office/drawing/2014/main" id="{C45DDFAB-C109-DD1D-32D3-60C2D028CD51}"/>
                  </a:ext>
                </a:extLst>
              </p:cNvPr>
              <p:cNvSpPr/>
              <p:nvPr/>
            </p:nvSpPr>
            <p:spPr>
              <a:xfrm>
                <a:off x="4362671" y="3177002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C3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AFCBA304-75FB-CC61-7D7C-41D61D024135}"/>
                  </a:ext>
                </a:extLst>
              </p:cNvPr>
              <p:cNvSpPr txBox="1"/>
              <p:nvPr/>
            </p:nvSpPr>
            <p:spPr>
              <a:xfrm>
                <a:off x="4140534" y="2007520"/>
                <a:ext cx="95698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dirty="0" err="1">
                    <a:latin typeface="+mj-lt"/>
                  </a:rPr>
                  <a:t>Softbake</a:t>
                </a:r>
                <a:endParaRPr lang="ko-KR" altLang="en-US" sz="1100" b="1" dirty="0">
                  <a:latin typeface="+mj-lt"/>
                </a:endParaRPr>
              </a:p>
            </p:txBody>
          </p:sp>
          <p:sp>
            <p:nvSpPr>
              <p:cNvPr id="95" name="원통형 94">
                <a:extLst>
                  <a:ext uri="{FF2B5EF4-FFF2-40B4-BE49-F238E27FC236}">
                    <a16:creationId xmlns:a16="http://schemas.microsoft.com/office/drawing/2014/main" id="{B7FE3AD8-BBF4-1DA5-FC24-9DCA8AD4A265}"/>
                  </a:ext>
                </a:extLst>
              </p:cNvPr>
              <p:cNvSpPr/>
              <p:nvPr/>
            </p:nvSpPr>
            <p:spPr>
              <a:xfrm>
                <a:off x="5449295" y="2689023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C2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7" name="원통형 96">
                <a:extLst>
                  <a:ext uri="{FF2B5EF4-FFF2-40B4-BE49-F238E27FC236}">
                    <a16:creationId xmlns:a16="http://schemas.microsoft.com/office/drawing/2014/main" id="{C83C441F-16FD-A152-0F42-DE1105C3C182}"/>
                  </a:ext>
                </a:extLst>
              </p:cNvPr>
              <p:cNvSpPr/>
              <p:nvPr/>
            </p:nvSpPr>
            <p:spPr>
              <a:xfrm>
                <a:off x="5449296" y="2201044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C1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9" name="원통형 98">
                <a:extLst>
                  <a:ext uri="{FF2B5EF4-FFF2-40B4-BE49-F238E27FC236}">
                    <a16:creationId xmlns:a16="http://schemas.microsoft.com/office/drawing/2014/main" id="{82E46FAE-5DAF-8240-0D2D-A87C47992872}"/>
                  </a:ext>
                </a:extLst>
              </p:cNvPr>
              <p:cNvSpPr/>
              <p:nvPr/>
            </p:nvSpPr>
            <p:spPr>
              <a:xfrm>
                <a:off x="5449294" y="3177002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C3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7DA89F25-444D-65CA-E736-CD758A6B96E2}"/>
                  </a:ext>
                </a:extLst>
              </p:cNvPr>
              <p:cNvSpPr txBox="1"/>
              <p:nvPr/>
            </p:nvSpPr>
            <p:spPr>
              <a:xfrm>
                <a:off x="5173824" y="2007520"/>
                <a:ext cx="106365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dirty="0">
                    <a:latin typeface="+mj-lt"/>
                  </a:rPr>
                  <a:t>Lithography</a:t>
                </a:r>
                <a:endParaRPr lang="ko-KR" altLang="en-US" sz="1100" b="1" dirty="0">
                  <a:latin typeface="+mj-lt"/>
                </a:endParaRPr>
              </a:p>
            </p:txBody>
          </p:sp>
          <p:sp>
            <p:nvSpPr>
              <p:cNvPr id="117" name="원통형 116">
                <a:extLst>
                  <a:ext uri="{FF2B5EF4-FFF2-40B4-BE49-F238E27FC236}">
                    <a16:creationId xmlns:a16="http://schemas.microsoft.com/office/drawing/2014/main" id="{D9372185-8676-CF89-9901-DCDD52E092A5}"/>
                  </a:ext>
                </a:extLst>
              </p:cNvPr>
              <p:cNvSpPr/>
              <p:nvPr/>
            </p:nvSpPr>
            <p:spPr>
              <a:xfrm>
                <a:off x="6535918" y="2689023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C2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18" name="원통형 117">
                <a:extLst>
                  <a:ext uri="{FF2B5EF4-FFF2-40B4-BE49-F238E27FC236}">
                    <a16:creationId xmlns:a16="http://schemas.microsoft.com/office/drawing/2014/main" id="{C961A295-080A-7AD2-62C1-8415CF9C9D25}"/>
                  </a:ext>
                </a:extLst>
              </p:cNvPr>
              <p:cNvSpPr/>
              <p:nvPr/>
            </p:nvSpPr>
            <p:spPr>
              <a:xfrm>
                <a:off x="6535919" y="2201044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C1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20" name="원통형 119">
                <a:extLst>
                  <a:ext uri="{FF2B5EF4-FFF2-40B4-BE49-F238E27FC236}">
                    <a16:creationId xmlns:a16="http://schemas.microsoft.com/office/drawing/2014/main" id="{715139C2-3D20-96AC-D586-6A656C88787A}"/>
                  </a:ext>
                </a:extLst>
              </p:cNvPr>
              <p:cNvSpPr/>
              <p:nvPr/>
            </p:nvSpPr>
            <p:spPr>
              <a:xfrm>
                <a:off x="6535917" y="3177002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C3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52156781-8E45-2027-CB62-67A545CA40F4}"/>
                  </a:ext>
                </a:extLst>
              </p:cNvPr>
              <p:cNvSpPr txBox="1"/>
              <p:nvPr/>
            </p:nvSpPr>
            <p:spPr>
              <a:xfrm>
                <a:off x="6313780" y="2007520"/>
                <a:ext cx="95698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dirty="0">
                    <a:latin typeface="+mj-lt"/>
                  </a:rPr>
                  <a:t>Etching</a:t>
                </a:r>
                <a:endParaRPr lang="ko-KR" altLang="en-US" sz="1100" b="1" dirty="0">
                  <a:latin typeface="+mj-lt"/>
                </a:endParaRPr>
              </a:p>
            </p:txBody>
          </p:sp>
          <p:sp>
            <p:nvSpPr>
              <p:cNvPr id="122" name="원통형 121">
                <a:extLst>
                  <a:ext uri="{FF2B5EF4-FFF2-40B4-BE49-F238E27FC236}">
                    <a16:creationId xmlns:a16="http://schemas.microsoft.com/office/drawing/2014/main" id="{796FC612-1A15-CA5A-A90C-0F212ECCEEF1}"/>
                  </a:ext>
                </a:extLst>
              </p:cNvPr>
              <p:cNvSpPr/>
              <p:nvPr/>
            </p:nvSpPr>
            <p:spPr>
              <a:xfrm>
                <a:off x="7622542" y="2689023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C2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23" name="원통형 122">
                <a:extLst>
                  <a:ext uri="{FF2B5EF4-FFF2-40B4-BE49-F238E27FC236}">
                    <a16:creationId xmlns:a16="http://schemas.microsoft.com/office/drawing/2014/main" id="{82CF452F-97AC-C3D4-391B-B27B9169CB7B}"/>
                  </a:ext>
                </a:extLst>
              </p:cNvPr>
              <p:cNvSpPr/>
              <p:nvPr/>
            </p:nvSpPr>
            <p:spPr>
              <a:xfrm>
                <a:off x="7622543" y="2201044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C1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24" name="원통형 123">
                <a:extLst>
                  <a:ext uri="{FF2B5EF4-FFF2-40B4-BE49-F238E27FC236}">
                    <a16:creationId xmlns:a16="http://schemas.microsoft.com/office/drawing/2014/main" id="{49CC7957-3845-8EE5-99E9-9B242FF596BA}"/>
                  </a:ext>
                </a:extLst>
              </p:cNvPr>
              <p:cNvSpPr/>
              <p:nvPr/>
            </p:nvSpPr>
            <p:spPr>
              <a:xfrm>
                <a:off x="7622541" y="3177002"/>
                <a:ext cx="512713" cy="313867"/>
              </a:xfrm>
              <a:prstGeom prst="can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  <a:latin typeface="+mj-lt"/>
                  </a:rPr>
                  <a:t>C3</a:t>
                </a:r>
                <a:endParaRPr lang="ko-KR" altLang="en-US" sz="1400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9F3965B2-5C6C-B639-B2A3-FA8DA9A056B2}"/>
                  </a:ext>
                </a:extLst>
              </p:cNvPr>
              <p:cNvSpPr txBox="1"/>
              <p:nvPr/>
            </p:nvSpPr>
            <p:spPr>
              <a:xfrm>
                <a:off x="7347069" y="2007520"/>
                <a:ext cx="106365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dirty="0">
                    <a:latin typeface="+mj-lt"/>
                  </a:rPr>
                  <a:t>Implantation</a:t>
                </a:r>
                <a:endParaRPr lang="ko-KR" altLang="en-US" sz="1100" b="1" dirty="0">
                  <a:latin typeface="+mj-lt"/>
                </a:endParaRPr>
              </a:p>
            </p:txBody>
          </p:sp>
          <p:cxnSp>
            <p:nvCxnSpPr>
              <p:cNvPr id="126" name="직선 화살표 연결선 125">
                <a:extLst>
                  <a:ext uri="{FF2B5EF4-FFF2-40B4-BE49-F238E27FC236}">
                    <a16:creationId xmlns:a16="http://schemas.microsoft.com/office/drawing/2014/main" id="{7E5B6822-01FE-2465-EB01-599E31241298}"/>
                  </a:ext>
                </a:extLst>
              </p:cNvPr>
              <p:cNvCxnSpPr>
                <a:stCxn id="88" idx="4"/>
                <a:endCxn id="91" idx="2"/>
              </p:cNvCxnSpPr>
              <p:nvPr/>
            </p:nvCxnSpPr>
            <p:spPr>
              <a:xfrm>
                <a:off x="3758841" y="2357978"/>
                <a:ext cx="603831" cy="487979"/>
              </a:xfrm>
              <a:prstGeom prst="straightConnector1">
                <a:avLst/>
              </a:prstGeom>
              <a:ln w="28575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직선 화살표 연결선 146">
                <a:extLst>
                  <a:ext uri="{FF2B5EF4-FFF2-40B4-BE49-F238E27FC236}">
                    <a16:creationId xmlns:a16="http://schemas.microsoft.com/office/drawing/2014/main" id="{98B07541-8AB0-A565-D312-0B10943BB6C4}"/>
                  </a:ext>
                </a:extLst>
              </p:cNvPr>
              <p:cNvCxnSpPr>
                <a:stCxn id="91" idx="4"/>
                <a:endCxn id="95" idx="2"/>
              </p:cNvCxnSpPr>
              <p:nvPr/>
            </p:nvCxnSpPr>
            <p:spPr>
              <a:xfrm>
                <a:off x="4875385" y="2845957"/>
                <a:ext cx="573910" cy="0"/>
              </a:xfrm>
              <a:prstGeom prst="straightConnector1">
                <a:avLst/>
              </a:prstGeom>
              <a:ln w="28575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직선 화살표 연결선 147">
                <a:extLst>
                  <a:ext uri="{FF2B5EF4-FFF2-40B4-BE49-F238E27FC236}">
                    <a16:creationId xmlns:a16="http://schemas.microsoft.com/office/drawing/2014/main" id="{DDF72D47-D947-0103-7931-9ECD4F1BEDD8}"/>
                  </a:ext>
                </a:extLst>
              </p:cNvPr>
              <p:cNvCxnSpPr>
                <a:stCxn id="95" idx="4"/>
                <a:endCxn id="120" idx="2"/>
              </p:cNvCxnSpPr>
              <p:nvPr/>
            </p:nvCxnSpPr>
            <p:spPr>
              <a:xfrm>
                <a:off x="5962008" y="2845957"/>
                <a:ext cx="573909" cy="487979"/>
              </a:xfrm>
              <a:prstGeom prst="straightConnector1">
                <a:avLst/>
              </a:prstGeom>
              <a:ln w="28575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직선 화살표 연결선 148">
                <a:extLst>
                  <a:ext uri="{FF2B5EF4-FFF2-40B4-BE49-F238E27FC236}">
                    <a16:creationId xmlns:a16="http://schemas.microsoft.com/office/drawing/2014/main" id="{4285E456-40A0-266A-1B51-399912B28173}"/>
                  </a:ext>
                </a:extLst>
              </p:cNvPr>
              <p:cNvCxnSpPr>
                <a:stCxn id="120" idx="4"/>
                <a:endCxn id="124" idx="2"/>
              </p:cNvCxnSpPr>
              <p:nvPr/>
            </p:nvCxnSpPr>
            <p:spPr>
              <a:xfrm>
                <a:off x="7048630" y="3333936"/>
                <a:ext cx="573911" cy="0"/>
              </a:xfrm>
              <a:prstGeom prst="straightConnector1">
                <a:avLst/>
              </a:prstGeom>
              <a:ln w="28575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0" name="그룹 149">
                <a:extLst>
                  <a:ext uri="{FF2B5EF4-FFF2-40B4-BE49-F238E27FC236}">
                    <a16:creationId xmlns:a16="http://schemas.microsoft.com/office/drawing/2014/main" id="{543BE3E5-3710-78BA-321C-9ADF220C2309}"/>
                  </a:ext>
                </a:extLst>
              </p:cNvPr>
              <p:cNvGrpSpPr/>
              <p:nvPr/>
            </p:nvGrpSpPr>
            <p:grpSpPr>
              <a:xfrm>
                <a:off x="2240951" y="2512345"/>
                <a:ext cx="555183" cy="659271"/>
                <a:chOff x="1177748" y="2495523"/>
                <a:chExt cx="809227" cy="659271"/>
              </a:xfrm>
            </p:grpSpPr>
            <p:grpSp>
              <p:nvGrpSpPr>
                <p:cNvPr id="163" name="그룹 162">
                  <a:extLst>
                    <a:ext uri="{FF2B5EF4-FFF2-40B4-BE49-F238E27FC236}">
                      <a16:creationId xmlns:a16="http://schemas.microsoft.com/office/drawing/2014/main" id="{E1634B63-EA86-867E-494E-4E836DD827D1}"/>
                    </a:ext>
                  </a:extLst>
                </p:cNvPr>
                <p:cNvGrpSpPr/>
                <p:nvPr/>
              </p:nvGrpSpPr>
              <p:grpSpPr>
                <a:xfrm>
                  <a:off x="1177748" y="2840926"/>
                  <a:ext cx="809227" cy="313868"/>
                  <a:chOff x="1579190" y="2471441"/>
                  <a:chExt cx="625203" cy="625203"/>
                </a:xfrm>
              </p:grpSpPr>
              <p:pic>
                <p:nvPicPr>
                  <p:cNvPr id="173" name="그림 172">
                    <a:extLst>
                      <a:ext uri="{FF2B5EF4-FFF2-40B4-BE49-F238E27FC236}">
                        <a16:creationId xmlns:a16="http://schemas.microsoft.com/office/drawing/2014/main" id="{0FB10EE4-9D67-12AE-6D14-AE82AF1ECA4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 cstate="print">
                    <a:alphaModFix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427" t="6340" r="18207" b="9556"/>
                  <a:stretch>
                    <a:fillRect/>
                  </a:stretch>
                </p:blipFill>
                <p:spPr bwMode="auto">
                  <a:xfrm>
                    <a:off x="1579190" y="2471441"/>
                    <a:ext cx="625203" cy="625203"/>
                  </a:xfrm>
                  <a:custGeom>
                    <a:avLst/>
                    <a:gdLst>
                      <a:gd name="connsiteX0" fmla="*/ 659301 w 1318602"/>
                      <a:gd name="connsiteY0" fmla="*/ 0 h 1318602"/>
                      <a:gd name="connsiteX1" fmla="*/ 1318602 w 1318602"/>
                      <a:gd name="connsiteY1" fmla="*/ 659301 h 1318602"/>
                      <a:gd name="connsiteX2" fmla="*/ 659301 w 1318602"/>
                      <a:gd name="connsiteY2" fmla="*/ 1318602 h 1318602"/>
                      <a:gd name="connsiteX3" fmla="*/ 0 w 1318602"/>
                      <a:gd name="connsiteY3" fmla="*/ 659301 h 1318602"/>
                      <a:gd name="connsiteX4" fmla="*/ 659301 w 1318602"/>
                      <a:gd name="connsiteY4" fmla="*/ 0 h 1318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8602" h="1318602">
                        <a:moveTo>
                          <a:pt x="659301" y="0"/>
                        </a:moveTo>
                        <a:cubicBezTo>
                          <a:pt x="1023423" y="0"/>
                          <a:pt x="1318602" y="295179"/>
                          <a:pt x="1318602" y="659301"/>
                        </a:cubicBezTo>
                        <a:cubicBezTo>
                          <a:pt x="1318602" y="1023423"/>
                          <a:pt x="1023423" y="1318602"/>
                          <a:pt x="659301" y="1318602"/>
                        </a:cubicBezTo>
                        <a:cubicBezTo>
                          <a:pt x="295179" y="1318602"/>
                          <a:pt x="0" y="1023423"/>
                          <a:pt x="0" y="659301"/>
                        </a:cubicBezTo>
                        <a:cubicBezTo>
                          <a:pt x="0" y="295179"/>
                          <a:pt x="295179" y="0"/>
                          <a:pt x="659301" y="0"/>
                        </a:cubicBezTo>
                        <a:close/>
                      </a:path>
                    </a:pathLst>
                  </a:cu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4" name="그림 173">
                    <a:extLst>
                      <a:ext uri="{FF2B5EF4-FFF2-40B4-BE49-F238E27FC236}">
                        <a16:creationId xmlns:a16="http://schemas.microsoft.com/office/drawing/2014/main" id="{FA423808-4D1A-458F-AA4C-29BB9D06E73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589070" y="2491203"/>
                    <a:ext cx="605441" cy="605441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4" name="그룹 163">
                  <a:extLst>
                    <a:ext uri="{FF2B5EF4-FFF2-40B4-BE49-F238E27FC236}">
                      <a16:creationId xmlns:a16="http://schemas.microsoft.com/office/drawing/2014/main" id="{0670C225-9B3F-8DBB-460C-52BA6327E2A0}"/>
                    </a:ext>
                  </a:extLst>
                </p:cNvPr>
                <p:cNvGrpSpPr/>
                <p:nvPr/>
              </p:nvGrpSpPr>
              <p:grpSpPr>
                <a:xfrm>
                  <a:off x="1177748" y="2669508"/>
                  <a:ext cx="809227" cy="313868"/>
                  <a:chOff x="1579190" y="2471441"/>
                  <a:chExt cx="625203" cy="625203"/>
                </a:xfrm>
              </p:grpSpPr>
              <p:pic>
                <p:nvPicPr>
                  <p:cNvPr id="168" name="그림 167">
                    <a:extLst>
                      <a:ext uri="{FF2B5EF4-FFF2-40B4-BE49-F238E27FC236}">
                        <a16:creationId xmlns:a16="http://schemas.microsoft.com/office/drawing/2014/main" id="{0B7B69E6-3D05-06F4-B9ED-91A8ED6774B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 cstate="print">
                    <a:alphaModFix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427" t="6340" r="18207" b="9556"/>
                  <a:stretch>
                    <a:fillRect/>
                  </a:stretch>
                </p:blipFill>
                <p:spPr bwMode="auto">
                  <a:xfrm>
                    <a:off x="1579190" y="2471441"/>
                    <a:ext cx="625203" cy="625203"/>
                  </a:xfrm>
                  <a:custGeom>
                    <a:avLst/>
                    <a:gdLst>
                      <a:gd name="connsiteX0" fmla="*/ 659301 w 1318602"/>
                      <a:gd name="connsiteY0" fmla="*/ 0 h 1318602"/>
                      <a:gd name="connsiteX1" fmla="*/ 1318602 w 1318602"/>
                      <a:gd name="connsiteY1" fmla="*/ 659301 h 1318602"/>
                      <a:gd name="connsiteX2" fmla="*/ 659301 w 1318602"/>
                      <a:gd name="connsiteY2" fmla="*/ 1318602 h 1318602"/>
                      <a:gd name="connsiteX3" fmla="*/ 0 w 1318602"/>
                      <a:gd name="connsiteY3" fmla="*/ 659301 h 1318602"/>
                      <a:gd name="connsiteX4" fmla="*/ 659301 w 1318602"/>
                      <a:gd name="connsiteY4" fmla="*/ 0 h 1318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8602" h="1318602">
                        <a:moveTo>
                          <a:pt x="659301" y="0"/>
                        </a:moveTo>
                        <a:cubicBezTo>
                          <a:pt x="1023423" y="0"/>
                          <a:pt x="1318602" y="295179"/>
                          <a:pt x="1318602" y="659301"/>
                        </a:cubicBezTo>
                        <a:cubicBezTo>
                          <a:pt x="1318602" y="1023423"/>
                          <a:pt x="1023423" y="1318602"/>
                          <a:pt x="659301" y="1318602"/>
                        </a:cubicBezTo>
                        <a:cubicBezTo>
                          <a:pt x="295179" y="1318602"/>
                          <a:pt x="0" y="1023423"/>
                          <a:pt x="0" y="659301"/>
                        </a:cubicBezTo>
                        <a:cubicBezTo>
                          <a:pt x="0" y="295179"/>
                          <a:pt x="295179" y="0"/>
                          <a:pt x="659301" y="0"/>
                        </a:cubicBezTo>
                        <a:close/>
                      </a:path>
                    </a:pathLst>
                  </a:cu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2" name="그림 171">
                    <a:extLst>
                      <a:ext uri="{FF2B5EF4-FFF2-40B4-BE49-F238E27FC236}">
                        <a16:creationId xmlns:a16="http://schemas.microsoft.com/office/drawing/2014/main" id="{986943A1-4D14-BA8A-4968-6D2F07EF4BB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589070" y="2491203"/>
                    <a:ext cx="605441" cy="605441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5" name="그룹 164">
                  <a:extLst>
                    <a:ext uri="{FF2B5EF4-FFF2-40B4-BE49-F238E27FC236}">
                      <a16:creationId xmlns:a16="http://schemas.microsoft.com/office/drawing/2014/main" id="{3CF642F4-7B32-D70B-D9A6-1C9A57B2A8FB}"/>
                    </a:ext>
                  </a:extLst>
                </p:cNvPr>
                <p:cNvGrpSpPr/>
                <p:nvPr/>
              </p:nvGrpSpPr>
              <p:grpSpPr>
                <a:xfrm>
                  <a:off x="1177748" y="2495523"/>
                  <a:ext cx="809227" cy="316435"/>
                  <a:chOff x="1579190" y="2466328"/>
                  <a:chExt cx="625203" cy="630316"/>
                </a:xfrm>
              </p:grpSpPr>
              <p:pic>
                <p:nvPicPr>
                  <p:cNvPr id="166" name="그림 165">
                    <a:extLst>
                      <a:ext uri="{FF2B5EF4-FFF2-40B4-BE49-F238E27FC236}">
                        <a16:creationId xmlns:a16="http://schemas.microsoft.com/office/drawing/2014/main" id="{4FD9BC1F-2243-AE54-BC6C-0B8E5BC2539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 cstate="print">
                    <a:alphaModFix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427" t="6340" r="18207" b="9556"/>
                  <a:stretch>
                    <a:fillRect/>
                  </a:stretch>
                </p:blipFill>
                <p:spPr bwMode="auto">
                  <a:xfrm>
                    <a:off x="1579190" y="2471441"/>
                    <a:ext cx="625203" cy="625203"/>
                  </a:xfrm>
                  <a:custGeom>
                    <a:avLst/>
                    <a:gdLst>
                      <a:gd name="connsiteX0" fmla="*/ 659301 w 1318602"/>
                      <a:gd name="connsiteY0" fmla="*/ 0 h 1318602"/>
                      <a:gd name="connsiteX1" fmla="*/ 1318602 w 1318602"/>
                      <a:gd name="connsiteY1" fmla="*/ 659301 h 1318602"/>
                      <a:gd name="connsiteX2" fmla="*/ 659301 w 1318602"/>
                      <a:gd name="connsiteY2" fmla="*/ 1318602 h 1318602"/>
                      <a:gd name="connsiteX3" fmla="*/ 0 w 1318602"/>
                      <a:gd name="connsiteY3" fmla="*/ 659301 h 1318602"/>
                      <a:gd name="connsiteX4" fmla="*/ 659301 w 1318602"/>
                      <a:gd name="connsiteY4" fmla="*/ 0 h 1318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8602" h="1318602">
                        <a:moveTo>
                          <a:pt x="659301" y="0"/>
                        </a:moveTo>
                        <a:cubicBezTo>
                          <a:pt x="1023423" y="0"/>
                          <a:pt x="1318602" y="295179"/>
                          <a:pt x="1318602" y="659301"/>
                        </a:cubicBezTo>
                        <a:cubicBezTo>
                          <a:pt x="1318602" y="1023423"/>
                          <a:pt x="1023423" y="1318602"/>
                          <a:pt x="659301" y="1318602"/>
                        </a:cubicBezTo>
                        <a:cubicBezTo>
                          <a:pt x="295179" y="1318602"/>
                          <a:pt x="0" y="1023423"/>
                          <a:pt x="0" y="659301"/>
                        </a:cubicBezTo>
                        <a:cubicBezTo>
                          <a:pt x="0" y="295179"/>
                          <a:pt x="295179" y="0"/>
                          <a:pt x="659301" y="0"/>
                        </a:cubicBezTo>
                        <a:close/>
                      </a:path>
                    </a:pathLst>
                  </a:cu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7" name="그림 166">
                    <a:extLst>
                      <a:ext uri="{FF2B5EF4-FFF2-40B4-BE49-F238E27FC236}">
                        <a16:creationId xmlns:a16="http://schemas.microsoft.com/office/drawing/2014/main" id="{224BC1FE-D7F9-75A3-50F8-9722947E692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584920" y="2466328"/>
                    <a:ext cx="605441" cy="605441"/>
                  </a:xfrm>
                  <a:prstGeom prst="rect">
                    <a:avLst/>
                  </a:prstGeom>
                </p:spPr>
              </p:pic>
            </p:grpSp>
          </p:grpSp>
          <p:cxnSp>
            <p:nvCxnSpPr>
              <p:cNvPr id="151" name="직선 화살표 연결선 150">
                <a:extLst>
                  <a:ext uri="{FF2B5EF4-FFF2-40B4-BE49-F238E27FC236}">
                    <a16:creationId xmlns:a16="http://schemas.microsoft.com/office/drawing/2014/main" id="{2D701EDC-2C77-3BE3-0E25-F5B6A8F984FA}"/>
                  </a:ext>
                </a:extLst>
              </p:cNvPr>
              <p:cNvCxnSpPr>
                <a:stCxn id="87" idx="4"/>
                <a:endCxn id="92" idx="2"/>
              </p:cNvCxnSpPr>
              <p:nvPr/>
            </p:nvCxnSpPr>
            <p:spPr>
              <a:xfrm flipV="1">
                <a:off x="3758840" y="2357978"/>
                <a:ext cx="603833" cy="487979"/>
              </a:xfrm>
              <a:prstGeom prst="straightConnector1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52" name="직선 화살표 연결선 151">
                <a:extLst>
                  <a:ext uri="{FF2B5EF4-FFF2-40B4-BE49-F238E27FC236}">
                    <a16:creationId xmlns:a16="http://schemas.microsoft.com/office/drawing/2014/main" id="{90575AD5-E51B-A48E-5C2B-653B7CD512D7}"/>
                  </a:ext>
                </a:extLst>
              </p:cNvPr>
              <p:cNvCxnSpPr>
                <a:stCxn id="92" idx="4"/>
                <a:endCxn id="99" idx="2"/>
              </p:cNvCxnSpPr>
              <p:nvPr/>
            </p:nvCxnSpPr>
            <p:spPr>
              <a:xfrm>
                <a:off x="4875386" y="2357978"/>
                <a:ext cx="573908" cy="975958"/>
              </a:xfrm>
              <a:prstGeom prst="straightConnector1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직선 화살표 연결선 152">
                <a:extLst>
                  <a:ext uri="{FF2B5EF4-FFF2-40B4-BE49-F238E27FC236}">
                    <a16:creationId xmlns:a16="http://schemas.microsoft.com/office/drawing/2014/main" id="{CA66EB7A-6082-F302-5939-8F754FFE7FA1}"/>
                  </a:ext>
                </a:extLst>
              </p:cNvPr>
              <p:cNvCxnSpPr>
                <a:stCxn id="99" idx="4"/>
                <a:endCxn id="118" idx="2"/>
              </p:cNvCxnSpPr>
              <p:nvPr/>
            </p:nvCxnSpPr>
            <p:spPr>
              <a:xfrm flipV="1">
                <a:off x="5962007" y="2357978"/>
                <a:ext cx="573912" cy="975958"/>
              </a:xfrm>
              <a:prstGeom prst="straightConnector1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직선 화살표 연결선 153">
                <a:extLst>
                  <a:ext uri="{FF2B5EF4-FFF2-40B4-BE49-F238E27FC236}">
                    <a16:creationId xmlns:a16="http://schemas.microsoft.com/office/drawing/2014/main" id="{79E3318B-7C78-366D-2B5C-A2B2637BE059}"/>
                  </a:ext>
                </a:extLst>
              </p:cNvPr>
              <p:cNvCxnSpPr>
                <a:stCxn id="118" idx="4"/>
                <a:endCxn id="123" idx="2"/>
              </p:cNvCxnSpPr>
              <p:nvPr/>
            </p:nvCxnSpPr>
            <p:spPr>
              <a:xfrm>
                <a:off x="7048632" y="2357978"/>
                <a:ext cx="573911" cy="0"/>
              </a:xfrm>
              <a:prstGeom prst="straightConnector1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직선 화살표 연결선 154">
                <a:extLst>
                  <a:ext uri="{FF2B5EF4-FFF2-40B4-BE49-F238E27FC236}">
                    <a16:creationId xmlns:a16="http://schemas.microsoft.com/office/drawing/2014/main" id="{2DB70CD8-155E-B2C0-8D03-776B4C69D31E}"/>
                  </a:ext>
                </a:extLst>
              </p:cNvPr>
              <p:cNvCxnSpPr>
                <a:stCxn id="89" idx="4"/>
                <a:endCxn id="93" idx="2"/>
              </p:cNvCxnSpPr>
              <p:nvPr/>
            </p:nvCxnSpPr>
            <p:spPr>
              <a:xfrm>
                <a:off x="3758839" y="3333936"/>
                <a:ext cx="603832" cy="0"/>
              </a:xfrm>
              <a:prstGeom prst="straightConnector1">
                <a:avLst/>
              </a:prstGeom>
              <a:ln w="28575">
                <a:solidFill>
                  <a:srgbClr val="C4392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직선 화살표 연결선 155">
                <a:extLst>
                  <a:ext uri="{FF2B5EF4-FFF2-40B4-BE49-F238E27FC236}">
                    <a16:creationId xmlns:a16="http://schemas.microsoft.com/office/drawing/2014/main" id="{FC42EEF0-E66E-BC56-BE3D-175F9DEE1499}"/>
                  </a:ext>
                </a:extLst>
              </p:cNvPr>
              <p:cNvCxnSpPr>
                <a:stCxn id="93" idx="4"/>
                <a:endCxn id="97" idx="2"/>
              </p:cNvCxnSpPr>
              <p:nvPr/>
            </p:nvCxnSpPr>
            <p:spPr>
              <a:xfrm flipV="1">
                <a:off x="4875384" y="2357978"/>
                <a:ext cx="573912" cy="975958"/>
              </a:xfrm>
              <a:prstGeom prst="straightConnector1">
                <a:avLst/>
              </a:prstGeom>
              <a:ln w="28575">
                <a:solidFill>
                  <a:srgbClr val="C4392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직선 화살표 연결선 156">
                <a:extLst>
                  <a:ext uri="{FF2B5EF4-FFF2-40B4-BE49-F238E27FC236}">
                    <a16:creationId xmlns:a16="http://schemas.microsoft.com/office/drawing/2014/main" id="{9D963C48-99E3-C8C4-2B8B-5BF714E3CACD}"/>
                  </a:ext>
                </a:extLst>
              </p:cNvPr>
              <p:cNvCxnSpPr>
                <a:stCxn id="97" idx="4"/>
                <a:endCxn id="117" idx="2"/>
              </p:cNvCxnSpPr>
              <p:nvPr/>
            </p:nvCxnSpPr>
            <p:spPr>
              <a:xfrm>
                <a:off x="5962009" y="2357978"/>
                <a:ext cx="573909" cy="487979"/>
              </a:xfrm>
              <a:prstGeom prst="straightConnector1">
                <a:avLst/>
              </a:prstGeom>
              <a:ln w="28575">
                <a:solidFill>
                  <a:srgbClr val="C4392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직선 화살표 연결선 157">
                <a:extLst>
                  <a:ext uri="{FF2B5EF4-FFF2-40B4-BE49-F238E27FC236}">
                    <a16:creationId xmlns:a16="http://schemas.microsoft.com/office/drawing/2014/main" id="{E36D7062-81BA-4A7F-55D9-D75498AC2475}"/>
                  </a:ext>
                </a:extLst>
              </p:cNvPr>
              <p:cNvCxnSpPr>
                <a:stCxn id="117" idx="4"/>
                <a:endCxn id="122" idx="2"/>
              </p:cNvCxnSpPr>
              <p:nvPr/>
            </p:nvCxnSpPr>
            <p:spPr>
              <a:xfrm>
                <a:off x="7048631" y="2845957"/>
                <a:ext cx="573911" cy="0"/>
              </a:xfrm>
              <a:prstGeom prst="straightConnector1">
                <a:avLst/>
              </a:prstGeom>
              <a:ln w="28575">
                <a:solidFill>
                  <a:srgbClr val="C4392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직선 연결선 158">
                <a:extLst>
                  <a:ext uri="{FF2B5EF4-FFF2-40B4-BE49-F238E27FC236}">
                    <a16:creationId xmlns:a16="http://schemas.microsoft.com/office/drawing/2014/main" id="{3297759F-B5BB-DAA4-5F4F-A32A3A6A61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87386" y="2356217"/>
                <a:ext cx="35874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직선 연결선 159">
                <a:extLst>
                  <a:ext uri="{FF2B5EF4-FFF2-40B4-BE49-F238E27FC236}">
                    <a16:creationId xmlns:a16="http://schemas.microsoft.com/office/drawing/2014/main" id="{C88A090C-28D9-ADF2-876E-90A5DB1B60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4727" y="2354405"/>
                <a:ext cx="6600" cy="97771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직선 연결선 160">
                <a:extLst>
                  <a:ext uri="{FF2B5EF4-FFF2-40B4-BE49-F238E27FC236}">
                    <a16:creationId xmlns:a16="http://schemas.microsoft.com/office/drawing/2014/main" id="{DC2D205B-5A6F-78CB-BC77-AC8989ED43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1327" y="2857748"/>
                <a:ext cx="3448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직선 연결선 161">
                <a:extLst>
                  <a:ext uri="{FF2B5EF4-FFF2-40B4-BE49-F238E27FC236}">
                    <a16:creationId xmlns:a16="http://schemas.microsoft.com/office/drawing/2014/main" id="{4A2E55A8-DC7B-D5A6-5DBC-1E6FF77D27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1327" y="3333935"/>
                <a:ext cx="3448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11B1BE36-34DD-B385-7A45-B97C646BB4A7}"/>
                </a:ext>
              </a:extLst>
            </p:cNvPr>
            <p:cNvSpPr txBox="1"/>
            <p:nvPr/>
          </p:nvSpPr>
          <p:spPr>
            <a:xfrm>
              <a:off x="472840" y="4886830"/>
              <a:ext cx="9746132" cy="10182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marL="250603" indent="-250603" algn="ctr">
                <a:spcBef>
                  <a:spcPts val="526"/>
                </a:spcBef>
                <a:buFont typeface="Webdings" panose="05030102010509060703" pitchFamily="18" charset="2"/>
                <a:buChar char="a"/>
              </a:pP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반도체 공정 </a:t>
              </a:r>
              <a:r>
                <a:rPr lang="ko-KR" altLang="en-US" sz="1400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고려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시</a:t>
              </a:r>
              <a:r>
                <a:rPr lang="en-US" altLang="ko-KR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chamber 3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개에 동시투입 가능한 </a:t>
              </a:r>
              <a:r>
                <a:rPr lang="en-US" altLang="ko-KR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path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의 수 </a:t>
              </a:r>
              <a:r>
                <a:rPr lang="en-US" altLang="ko-KR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= 216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개 존재</a:t>
              </a:r>
              <a:endParaRPr lang="en-US" altLang="ko-KR" sz="14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50603" indent="-250603" algn="ctr">
                <a:spcBef>
                  <a:spcPts val="526"/>
                </a:spcBef>
                <a:buFont typeface="Webdings" panose="05030102010509060703" pitchFamily="18" charset="2"/>
                <a:buChar char="a"/>
              </a:pPr>
              <a:r>
                <a:rPr lang="en-US" altLang="ko-KR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Chamber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별 가능 </a:t>
              </a:r>
              <a:r>
                <a:rPr lang="en-US" altLang="ko-KR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path</a:t>
              </a:r>
              <a:r>
                <a:rPr lang="ko-KR" altLang="en-US" sz="1400" b="1" dirty="0">
                  <a:solidFill>
                    <a:sysClr val="windowText" lastClr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의 평균 불량률 계산 시 </a:t>
              </a:r>
              <a:r>
                <a:rPr lang="ko-KR" altLang="en-US" sz="1400" b="1" dirty="0">
                  <a:solidFill>
                    <a:schemeClr val="accent5">
                      <a:lumMod val="7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최적의 공정흐름 조합</a:t>
              </a:r>
              <a:br>
                <a:rPr lang="en-US" altLang="ko-KR" sz="1400" b="1" dirty="0">
                  <a:solidFill>
                    <a:schemeClr val="accent5">
                      <a:lumMod val="7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: 12233 / 21311 / 33122 </a:t>
              </a:r>
              <a:b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400" b="1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평균불량률</a:t>
              </a:r>
              <a:r>
                <a:rPr lang="ko-KR" altLang="en-US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= (0.029</a:t>
              </a:r>
              <a:r>
                <a:rPr lang="ko-KR" altLang="en-US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+</a:t>
              </a:r>
              <a:r>
                <a:rPr lang="ko-KR" altLang="en-US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0.041 + 0.033)/3   = 0.0343  </a:t>
              </a:r>
            </a:p>
          </p:txBody>
        </p:sp>
      </p:grpSp>
      <p:sp>
        <p:nvSpPr>
          <p:cNvPr id="178" name="TextBox 177">
            <a:extLst>
              <a:ext uri="{FF2B5EF4-FFF2-40B4-BE49-F238E27FC236}">
                <a16:creationId xmlns:a16="http://schemas.microsoft.com/office/drawing/2014/main" id="{3482EA2D-316A-A6DF-4E1F-7D6D9C172D1F}"/>
              </a:ext>
            </a:extLst>
          </p:cNvPr>
          <p:cNvSpPr txBox="1"/>
          <p:nvPr/>
        </p:nvSpPr>
        <p:spPr>
          <a:xfrm>
            <a:off x="170683" y="923403"/>
            <a:ext cx="105196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공정흐름별 불량률의 차이가 크므로 실시간 </a:t>
            </a: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생산실적 결과를 반영하여 </a:t>
            </a:r>
            <a:r>
              <a:rPr lang="ko-KR" altLang="en-US" sz="1600" b="1" dirty="0" err="1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수율이</a:t>
            </a:r>
            <a:r>
              <a:rPr lang="ko-KR" altLang="en-US" sz="1600" b="1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높은 최적의 공정흐름 추천 필요</a:t>
            </a:r>
            <a:endParaRPr lang="en-US" altLang="ko-KR" sz="1600" b="1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8715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ECB986-E5AF-45B5-8814-F66448FF3F96}"/>
              </a:ext>
            </a:extLst>
          </p:cNvPr>
          <p:cNvSpPr txBox="1"/>
          <p:nvPr/>
        </p:nvSpPr>
        <p:spPr>
          <a:xfrm>
            <a:off x="172183" y="228262"/>
            <a:ext cx="21992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58450" algn="l"/>
              </a:tabLst>
            </a:pPr>
            <a:r>
              <a:rPr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05. </a:t>
            </a:r>
            <a:r>
              <a:rPr lang="ko-KR" alt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분석결과</a:t>
            </a:r>
            <a:endParaRPr lang="en-US" altLang="ko-KR" sz="2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0" y="785579"/>
            <a:ext cx="10691813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31A004F-9F43-4C10-01BF-BF33AF31B405}"/>
              </a:ext>
            </a:extLst>
          </p:cNvPr>
          <p:cNvSpPr txBox="1"/>
          <p:nvPr/>
        </p:nvSpPr>
        <p:spPr>
          <a:xfrm>
            <a:off x="172183" y="3660042"/>
            <a:ext cx="102148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공정 흐름 별 생산 부하의 차이가 발생됨에 따라 </a:t>
            </a:r>
            <a:r>
              <a:rPr lang="ko-KR" altLang="en-US" sz="1600" b="1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과부하 공정에 대한 적정 부하 운전 필요</a:t>
            </a:r>
            <a:endParaRPr lang="en-US" altLang="ko-KR" sz="1600" b="1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08BB15-530A-B2DC-9CA8-13764B776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515" y="4837384"/>
            <a:ext cx="3276001" cy="1435022"/>
          </a:xfrm>
          <a:prstGeom prst="rect">
            <a:avLst/>
          </a:prstGeom>
          <a:noFill/>
          <a:ln w="190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8C2E6F09-5F25-396F-F5A4-4F577CF3AB7C}"/>
              </a:ext>
            </a:extLst>
          </p:cNvPr>
          <p:cNvSpPr/>
          <p:nvPr/>
        </p:nvSpPr>
        <p:spPr>
          <a:xfrm>
            <a:off x="304800" y="4102457"/>
            <a:ext cx="10082213" cy="2583276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AFCF107-614F-2F3B-0C88-4A353C184AD0}"/>
              </a:ext>
            </a:extLst>
          </p:cNvPr>
          <p:cNvSpPr/>
          <p:nvPr/>
        </p:nvSpPr>
        <p:spPr>
          <a:xfrm>
            <a:off x="304800" y="4033608"/>
            <a:ext cx="10082213" cy="34458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</a:rPr>
              <a:t>공정흐름 별 </a:t>
            </a:r>
            <a:r>
              <a:rPr lang="en-US" altLang="ko-KR" sz="1500" b="1" dirty="0">
                <a:solidFill>
                  <a:schemeClr val="bg1"/>
                </a:solidFill>
              </a:rPr>
              <a:t>wafer </a:t>
            </a:r>
            <a:r>
              <a:rPr lang="ko-KR" altLang="en-US" sz="1500" b="1" dirty="0">
                <a:solidFill>
                  <a:schemeClr val="bg1"/>
                </a:solidFill>
              </a:rPr>
              <a:t>생산량 차이 현황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109E9F-D0F1-F9A3-DD10-78851960F691}"/>
              </a:ext>
            </a:extLst>
          </p:cNvPr>
          <p:cNvSpPr txBox="1"/>
          <p:nvPr/>
        </p:nvSpPr>
        <p:spPr>
          <a:xfrm>
            <a:off x="361516" y="6329998"/>
            <a:ext cx="32759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→ 공정흐름별로 </a:t>
            </a:r>
            <a:r>
              <a:rPr lang="en-US" altLang="ko-KR" sz="1200" dirty="0">
                <a:solidFill>
                  <a:schemeClr val="accent5">
                    <a:lumMod val="75000"/>
                  </a:schemeClr>
                </a:solidFill>
              </a:rPr>
              <a:t>wafer</a:t>
            </a:r>
            <a:r>
              <a:rPr lang="ko-KR" altLang="en-US" sz="1200" dirty="0">
                <a:solidFill>
                  <a:schemeClr val="accent5">
                    <a:lumMod val="75000"/>
                  </a:schemeClr>
                </a:solidFill>
              </a:rPr>
              <a:t> 생산량에 차이가 존재</a:t>
            </a:r>
            <a:endParaRPr lang="ko-KR" altLang="en-US" sz="12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BA85BE7-0B1C-0892-5C5C-A91F40857F13}"/>
              </a:ext>
            </a:extLst>
          </p:cNvPr>
          <p:cNvSpPr/>
          <p:nvPr/>
        </p:nvSpPr>
        <p:spPr>
          <a:xfrm>
            <a:off x="361515" y="4456605"/>
            <a:ext cx="3276000" cy="320756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공정흐름별 생산량 분포시각화</a:t>
            </a:r>
            <a:endParaRPr lang="en-US" altLang="ko-KR" sz="13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CDD83EE-3700-C4B6-B039-CE16501B31D8}"/>
              </a:ext>
            </a:extLst>
          </p:cNvPr>
          <p:cNvSpPr/>
          <p:nvPr/>
        </p:nvSpPr>
        <p:spPr>
          <a:xfrm>
            <a:off x="3696833" y="4456605"/>
            <a:ext cx="3276000" cy="320756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부하가 최소</a:t>
            </a:r>
            <a:r>
              <a:rPr lang="en-US" altLang="ko-KR" sz="1300" b="1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최대인 공정 </a:t>
            </a:r>
            <a:r>
              <a:rPr lang="en-US" altLang="ko-KR" sz="1300" b="1" dirty="0">
                <a:solidFill>
                  <a:schemeClr val="tx1"/>
                </a:solidFill>
                <a:latin typeface="+mj-ea"/>
                <a:ea typeface="+mj-ea"/>
              </a:rPr>
              <a:t>5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개 선정</a:t>
            </a:r>
            <a:endParaRPr lang="en-US" altLang="ko-KR" sz="13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873B9AF-7179-0E11-A0D4-37129189B349}"/>
              </a:ext>
            </a:extLst>
          </p:cNvPr>
          <p:cNvSpPr/>
          <p:nvPr/>
        </p:nvSpPr>
        <p:spPr>
          <a:xfrm>
            <a:off x="7032150" y="4456605"/>
            <a:ext cx="3276000" cy="320400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en-US" altLang="ko-KR" sz="1300" b="1" dirty="0">
                <a:solidFill>
                  <a:schemeClr val="tx1"/>
                </a:solidFill>
                <a:latin typeface="+mj-ea"/>
                <a:ea typeface="+mj-ea"/>
              </a:rPr>
              <a:t>2 proportion test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를 통한</a:t>
            </a:r>
            <a:r>
              <a:rPr lang="en-US" altLang="ko-KR" sz="1300" b="1" dirty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r>
              <a:rPr lang="ko-KR" altLang="en-US" sz="1300" b="1" dirty="0">
                <a:solidFill>
                  <a:schemeClr val="tx1"/>
                </a:solidFill>
                <a:latin typeface="+mj-ea"/>
                <a:ea typeface="+mj-ea"/>
              </a:rPr>
              <a:t>유의성 검정</a:t>
            </a:r>
            <a:endParaRPr lang="en-US" altLang="ko-KR" sz="13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A581C2B-8AE6-F266-A7A1-9B4174DDA51B}"/>
              </a:ext>
            </a:extLst>
          </p:cNvPr>
          <p:cNvSpPr/>
          <p:nvPr/>
        </p:nvSpPr>
        <p:spPr>
          <a:xfrm>
            <a:off x="3696833" y="4837383"/>
            <a:ext cx="3276000" cy="1769613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부하 공정</a:t>
            </a:r>
            <a:endParaRPr lang="en-US" altLang="ko-KR" sz="1300" b="1" dirty="0">
              <a:solidFill>
                <a:schemeClr val="accent5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spcBef>
                <a:spcPts val="526"/>
              </a:spcBef>
            </a:pP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22222, 23222, 13222, 32222, 21222, </a:t>
            </a:r>
          </a:p>
          <a:p>
            <a:pPr algn="ctr">
              <a:spcBef>
                <a:spcPts val="526"/>
              </a:spcBef>
            </a:pP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생산 </a:t>
            </a: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wafer</a:t>
            </a:r>
            <a:r>
              <a:rPr lang="ko-KR" altLang="en-US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43, 43, 42, 42, 41)</a:t>
            </a:r>
          </a:p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부하 공정</a:t>
            </a:r>
            <a:endParaRPr lang="en-US" altLang="ko-KR" sz="1300" b="1" dirty="0">
              <a:solidFill>
                <a:schemeClr val="accent5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spcBef>
                <a:spcPts val="526"/>
              </a:spcBef>
            </a:pP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13222, 21222, 22222, 23222, 32222</a:t>
            </a:r>
          </a:p>
          <a:p>
            <a:pPr algn="ctr">
              <a:spcBef>
                <a:spcPts val="526"/>
              </a:spcBef>
            </a:pP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생산 </a:t>
            </a: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wafer</a:t>
            </a:r>
            <a:r>
              <a:rPr lang="ko-KR" altLang="en-US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ko-KR" sz="13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8, 8, 8, 8, 9)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24140CF5-E2B4-70DE-5591-19D0F7F22D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1125366"/>
              </p:ext>
            </p:extLst>
          </p:nvPr>
        </p:nvGraphicFramePr>
        <p:xfrm>
          <a:off x="7029548" y="4834068"/>
          <a:ext cx="3276000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2000">
                  <a:extLst>
                    <a:ext uri="{9D8B030D-6E8A-4147-A177-3AD203B41FA5}">
                      <a16:colId xmlns:a16="http://schemas.microsoft.com/office/drawing/2014/main" val="2006104134"/>
                    </a:ext>
                  </a:extLst>
                </a:gridCol>
                <a:gridCol w="1092000">
                  <a:extLst>
                    <a:ext uri="{9D8B030D-6E8A-4147-A177-3AD203B41FA5}">
                      <a16:colId xmlns:a16="http://schemas.microsoft.com/office/drawing/2014/main" val="2910440092"/>
                    </a:ext>
                  </a:extLst>
                </a:gridCol>
                <a:gridCol w="1092000">
                  <a:extLst>
                    <a:ext uri="{9D8B030D-6E8A-4147-A177-3AD203B41FA5}">
                      <a16:colId xmlns:a16="http://schemas.microsoft.com/office/drawing/2014/main" val="1063704700"/>
                    </a:ext>
                  </a:extLst>
                </a:gridCol>
              </a:tblGrid>
              <a:tr h="25481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최대부하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최소부하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835684"/>
                  </a:ext>
                </a:extLst>
              </a:tr>
              <a:tr h="2548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chip </a:t>
                      </a:r>
                      <a:r>
                        <a:rPr lang="ko-KR" altLang="en-US" sz="1200" dirty="0">
                          <a:latin typeface="+mn-lt"/>
                        </a:rPr>
                        <a:t>생산량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422,000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82,000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1784734"/>
                  </a:ext>
                </a:extLst>
              </a:tr>
              <a:tr h="2548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불량 </a:t>
                      </a:r>
                      <a:r>
                        <a:rPr lang="en-US" altLang="ko-KR" sz="1200" dirty="0">
                          <a:latin typeface="+mn-lt"/>
                        </a:rPr>
                        <a:t>chip</a:t>
                      </a:r>
                      <a:r>
                        <a:rPr lang="ko-KR" altLang="en-US" sz="1200" dirty="0">
                          <a:latin typeface="+mn-lt"/>
                        </a:rPr>
                        <a:t> 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22,675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3,562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0363485"/>
                  </a:ext>
                </a:extLst>
              </a:tr>
            </a:tbl>
          </a:graphicData>
        </a:graphic>
      </p:graphicFrame>
      <p:sp>
        <p:nvSpPr>
          <p:cNvPr id="41" name="직사각형 40">
            <a:extLst>
              <a:ext uri="{FF2B5EF4-FFF2-40B4-BE49-F238E27FC236}">
                <a16:creationId xmlns:a16="http://schemas.microsoft.com/office/drawing/2014/main" id="{750BC4AA-ED69-0E4D-9036-5B899F654722}"/>
              </a:ext>
            </a:extLst>
          </p:cNvPr>
          <p:cNvSpPr/>
          <p:nvPr/>
        </p:nvSpPr>
        <p:spPr>
          <a:xfrm>
            <a:off x="7020450" y="5789248"/>
            <a:ext cx="3312298" cy="959855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526"/>
              </a:spcBef>
            </a:pPr>
            <a:endParaRPr lang="en-US" altLang="ko-KR" sz="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spcBef>
                <a:spcPts val="526"/>
              </a:spcBef>
            </a:pPr>
            <a:r>
              <a:rPr lang="en-US" altLang="ko-KR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P-value</a:t>
            </a:r>
            <a:r>
              <a:rPr lang="ko-KR" altLang="en-US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=</a:t>
            </a:r>
            <a:r>
              <a:rPr lang="ko-KR" altLang="en-US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0.00 &lt; 0.05</a:t>
            </a:r>
            <a:r>
              <a:rPr lang="ko-KR" altLang="en-US" sz="13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endParaRPr lang="en-US" altLang="ko-KR" sz="13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→</a:t>
            </a:r>
            <a:r>
              <a:rPr lang="ko-KR" altLang="en-US" sz="1300" b="1" dirty="0">
                <a:solidFill>
                  <a:schemeClr val="accent2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부하가 불량률에 영향을 미친다</a:t>
            </a:r>
            <a:endParaRPr lang="en-US" altLang="ko-KR" sz="1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82BAFDD-BFBA-F664-1B46-6892B90ADCC1}"/>
              </a:ext>
            </a:extLst>
          </p:cNvPr>
          <p:cNvSpPr txBox="1"/>
          <p:nvPr/>
        </p:nvSpPr>
        <p:spPr>
          <a:xfrm>
            <a:off x="10363200" y="6610350"/>
            <a:ext cx="3952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D6EDD2-5250-810B-9FF2-3A8C9E4825CE}"/>
              </a:ext>
            </a:extLst>
          </p:cNvPr>
          <p:cNvSpPr/>
          <p:nvPr/>
        </p:nvSpPr>
        <p:spPr>
          <a:xfrm>
            <a:off x="304800" y="1532246"/>
            <a:ext cx="10082213" cy="2081530"/>
          </a:xfrm>
          <a:prstGeom prst="rect">
            <a:avLst/>
          </a:prstGeom>
          <a:noFill/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61DFF22-A015-E31C-FFC7-2D7D5BAC3F56}"/>
              </a:ext>
            </a:extLst>
          </p:cNvPr>
          <p:cNvSpPr/>
          <p:nvPr/>
        </p:nvSpPr>
        <p:spPr>
          <a:xfrm>
            <a:off x="304800" y="1209510"/>
            <a:ext cx="10082213" cy="37065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</a:rPr>
              <a:t>공정의 안정성에 </a:t>
            </a:r>
            <a:r>
              <a:rPr lang="ko-KR" altLang="en-US" sz="1500" b="1" dirty="0" err="1">
                <a:solidFill>
                  <a:schemeClr val="bg1"/>
                </a:solidFill>
              </a:rPr>
              <a:t>따른불량률</a:t>
            </a:r>
            <a:r>
              <a:rPr lang="ko-KR" altLang="en-US" sz="1500" b="1" dirty="0">
                <a:solidFill>
                  <a:schemeClr val="bg1"/>
                </a:solidFill>
              </a:rPr>
              <a:t> 차이 검정 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3B21D39D-0F16-2B91-42EB-7EFBB48B0F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75" y="1976405"/>
            <a:ext cx="1854075" cy="76223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E3EF459-9C6F-1542-885C-BCF3C51DF8A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64" y="2756540"/>
            <a:ext cx="1854075" cy="753105"/>
          </a:xfrm>
          <a:prstGeom prst="rect">
            <a:avLst/>
          </a:prstGeom>
        </p:spPr>
      </p:pic>
      <p:graphicFrame>
        <p:nvGraphicFramePr>
          <p:cNvPr id="22" name="표 7">
            <a:extLst>
              <a:ext uri="{FF2B5EF4-FFF2-40B4-BE49-F238E27FC236}">
                <a16:creationId xmlns:a16="http://schemas.microsoft.com/office/drawing/2014/main" id="{4338E6A8-4769-E34D-FCFD-3A044BF2B9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625268"/>
              </p:ext>
            </p:extLst>
          </p:nvPr>
        </p:nvGraphicFramePr>
        <p:xfrm>
          <a:off x="5014084" y="1972639"/>
          <a:ext cx="2789704" cy="777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8224">
                  <a:extLst>
                    <a:ext uri="{9D8B030D-6E8A-4147-A177-3AD203B41FA5}">
                      <a16:colId xmlns:a16="http://schemas.microsoft.com/office/drawing/2014/main" val="1608216150"/>
                    </a:ext>
                  </a:extLst>
                </a:gridCol>
                <a:gridCol w="1020740">
                  <a:extLst>
                    <a:ext uri="{9D8B030D-6E8A-4147-A177-3AD203B41FA5}">
                      <a16:colId xmlns:a16="http://schemas.microsoft.com/office/drawing/2014/main" val="3203313484"/>
                    </a:ext>
                  </a:extLst>
                </a:gridCol>
                <a:gridCol w="1020740">
                  <a:extLst>
                    <a:ext uri="{9D8B030D-6E8A-4147-A177-3AD203B41FA5}">
                      <a16:colId xmlns:a16="http://schemas.microsoft.com/office/drawing/2014/main" val="3371444810"/>
                    </a:ext>
                  </a:extLst>
                </a:gridCol>
              </a:tblGrid>
              <a:tr h="254080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/>
                        <a:t>불안정 공정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/>
                        <a:t>안정한 공정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006869"/>
                  </a:ext>
                </a:extLst>
              </a:tr>
              <a:tr h="254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/>
                        <a:t>양품수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/>
                        <a:t>3,658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/>
                        <a:t>8,195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4976095"/>
                  </a:ext>
                </a:extLst>
              </a:tr>
              <a:tr h="254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/>
                        <a:t>불량품수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/>
                        <a:t>2,345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/>
                        <a:t>1,264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6198171"/>
                  </a:ext>
                </a:extLst>
              </a:tr>
            </a:tbl>
          </a:graphicData>
        </a:graphic>
      </p:graphicFrame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9C332FB-EB6E-C114-2ECA-39C8EEAE8BD7}"/>
              </a:ext>
            </a:extLst>
          </p:cNvPr>
          <p:cNvSpPr/>
          <p:nvPr/>
        </p:nvSpPr>
        <p:spPr>
          <a:xfrm>
            <a:off x="5016272" y="2778215"/>
            <a:ext cx="2789703" cy="731429"/>
          </a:xfrm>
          <a:prstGeom prst="roundRect">
            <a:avLst>
              <a:gd name="adj" fmla="val 0"/>
            </a:avLst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P-value = 0.000 &lt; 0.05</a:t>
            </a:r>
            <a:r>
              <a:rPr lang="ko-KR" altLang="en-US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</a:t>
            </a:r>
            <a:endParaRPr lang="en-US" altLang="ko-KR" sz="11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불안정한 공정과 안정한 공정에서 불량품 수와 양품 수에</a:t>
            </a:r>
            <a:r>
              <a:rPr lang="ko-KR" altLang="en-US" sz="11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차이가 존재한다</a:t>
            </a:r>
            <a:r>
              <a:rPr lang="en-US" altLang="ko-KR" sz="11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</p:txBody>
      </p:sp>
      <p:sp>
        <p:nvSpPr>
          <p:cNvPr id="24" name="화살표: 오각형 23">
            <a:extLst>
              <a:ext uri="{FF2B5EF4-FFF2-40B4-BE49-F238E27FC236}">
                <a16:creationId xmlns:a16="http://schemas.microsoft.com/office/drawing/2014/main" id="{843E1E3E-FD64-3696-A470-CE5C728E1EDB}"/>
              </a:ext>
            </a:extLst>
          </p:cNvPr>
          <p:cNvSpPr/>
          <p:nvPr/>
        </p:nvSpPr>
        <p:spPr>
          <a:xfrm>
            <a:off x="7880594" y="1665484"/>
            <a:ext cx="422796" cy="1810612"/>
          </a:xfrm>
          <a:prstGeom prst="homePlate">
            <a:avLst>
              <a:gd name="adj" fmla="val 67879"/>
            </a:avLst>
          </a:prstGeom>
          <a:gradFill flip="none" rotWithShape="1">
            <a:gsLst>
              <a:gs pos="100000">
                <a:schemeClr val="bg1"/>
              </a:gs>
              <a:gs pos="63000">
                <a:schemeClr val="bg2">
                  <a:alpha val="86000"/>
                  <a:lumMod val="98000"/>
                </a:schemeClr>
              </a:gs>
              <a:gs pos="0">
                <a:schemeClr val="bg2">
                  <a:lumMod val="82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3FD7D5D-7F68-0956-720D-FA5AAF432F49}"/>
              </a:ext>
            </a:extLst>
          </p:cNvPr>
          <p:cNvSpPr/>
          <p:nvPr/>
        </p:nvSpPr>
        <p:spPr>
          <a:xfrm>
            <a:off x="8120185" y="2608624"/>
            <a:ext cx="2101674" cy="876361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공정흐름 별 프로세스 안정화를 통한</a:t>
            </a:r>
            <a:endParaRPr lang="en-US" altLang="ko-KR" sz="1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1300" b="1" dirty="0" err="1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수율</a:t>
            </a: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개선</a:t>
            </a:r>
            <a:endParaRPr lang="en-US" altLang="ko-KR" sz="1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FFA6AD1C-CF50-DD56-39BA-C9B517677C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908" y="1725179"/>
            <a:ext cx="853426" cy="853426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B70D13A9-1F4E-1137-7BCA-F885F557D600}"/>
              </a:ext>
            </a:extLst>
          </p:cNvPr>
          <p:cNvSpPr/>
          <p:nvPr/>
        </p:nvSpPr>
        <p:spPr>
          <a:xfrm>
            <a:off x="2388423" y="1976551"/>
            <a:ext cx="2583628" cy="748643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안정한 공정</a:t>
            </a: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</a:t>
            </a:r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이상치 적게 발생</a:t>
            </a: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algn="ctr"/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Path : 32122 </a:t>
            </a:r>
            <a:b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r>
              <a:rPr lang="ko-KR" altLang="en-US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</a:t>
            </a:r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wafer </a:t>
            </a:r>
            <a:r>
              <a:rPr lang="ko-KR" altLang="en-US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 </a:t>
            </a:r>
            <a:r>
              <a:rPr lang="ko-KR" altLang="en-US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이상치 </a:t>
            </a:r>
            <a:r>
              <a:rPr lang="en-US" altLang="ko-KR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  <a:endParaRPr lang="en-US" altLang="ko-KR" sz="1100" b="1" dirty="0">
              <a:solidFill>
                <a:schemeClr val="accent5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850C069-1671-B3F8-586B-55E334F93263}"/>
              </a:ext>
            </a:extLst>
          </p:cNvPr>
          <p:cNvSpPr/>
          <p:nvPr/>
        </p:nvSpPr>
        <p:spPr>
          <a:xfrm>
            <a:off x="2388423" y="2769469"/>
            <a:ext cx="2583628" cy="748643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불안정한 공정 </a:t>
            </a: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이상치가 많이 발생</a:t>
            </a:r>
            <a:r>
              <a:rPr lang="en-US" altLang="ko-KR" sz="12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algn="ctr"/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Path : 23222</a:t>
            </a:r>
          </a:p>
          <a:p>
            <a:pPr algn="ctr"/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r>
              <a:rPr lang="ko-KR" altLang="en-US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</a:t>
            </a:r>
            <a:r>
              <a:rPr lang="en-US" altLang="ko-KR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wafer </a:t>
            </a:r>
            <a:r>
              <a:rPr lang="ko-KR" altLang="en-US" sz="11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 </a:t>
            </a:r>
            <a:r>
              <a:rPr lang="ko-KR" altLang="en-US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이상치 </a:t>
            </a:r>
            <a:r>
              <a:rPr lang="en-US" altLang="ko-KR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</a:t>
            </a:r>
            <a:r>
              <a:rPr lang="ko-KR" altLang="en-US" sz="1100" b="1" dirty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2B74F73-2C53-5ED7-5A27-07A3F333A799}"/>
              </a:ext>
            </a:extLst>
          </p:cNvPr>
          <p:cNvSpPr txBox="1"/>
          <p:nvPr/>
        </p:nvSpPr>
        <p:spPr>
          <a:xfrm>
            <a:off x="172183" y="854282"/>
            <a:ext cx="105196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603" indent="-250603">
              <a:spcBef>
                <a:spcPts val="526"/>
              </a:spcBef>
              <a:buFont typeface="Webdings" panose="05030102010509060703" pitchFamily="18" charset="2"/>
              <a:buChar char="a"/>
            </a:pPr>
            <a:r>
              <a:rPr lang="ko-KR" altLang="en-US" sz="1600" b="1" dirty="0">
                <a:solidFill>
                  <a:sysClr val="windowText" lastClr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안정적인 공정흐름과 불안정한 공정흐름간 불량률 차이가 나타남에 따라 </a:t>
            </a:r>
            <a:r>
              <a:rPr lang="ko-KR" altLang="en-US" sz="1600" b="1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불안정 공정에 대한 안정화 활동 필요</a:t>
            </a:r>
            <a:endParaRPr lang="en-US" altLang="ko-KR" sz="1600" b="1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5676A8A-88C5-67C4-1309-3F501CA92752}"/>
              </a:ext>
            </a:extLst>
          </p:cNvPr>
          <p:cNvSpPr/>
          <p:nvPr/>
        </p:nvSpPr>
        <p:spPr>
          <a:xfrm>
            <a:off x="504736" y="1620993"/>
            <a:ext cx="4467316" cy="306868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가능한 </a:t>
            </a:r>
            <a:r>
              <a:rPr lang="en-US" altLang="ko-KR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81</a:t>
            </a: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 공정흐름의 </a:t>
            </a:r>
            <a:r>
              <a:rPr lang="en-US" altLang="ko-KR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</a:t>
            </a: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관리도 파악</a:t>
            </a:r>
            <a:endParaRPr lang="en-US" altLang="ko-KR" sz="1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B5600AC-2BEE-FAEA-1D93-AB06A638AC3E}"/>
              </a:ext>
            </a:extLst>
          </p:cNvPr>
          <p:cNvSpPr/>
          <p:nvPr/>
        </p:nvSpPr>
        <p:spPr>
          <a:xfrm>
            <a:off x="5015967" y="1620993"/>
            <a:ext cx="2787821" cy="305380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26"/>
              </a:spcBef>
            </a:pPr>
            <a:r>
              <a:rPr lang="ko-KR" altLang="en-US" sz="1300" b="1" dirty="0" err="1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카이제곱</a:t>
            </a:r>
            <a:r>
              <a:rPr lang="ko-KR" altLang="en-US" sz="13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동일성 검정</a:t>
            </a:r>
            <a:endParaRPr lang="en-US" altLang="ko-KR" sz="13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9B9473-632F-1E37-9840-C7CDFE816488}"/>
              </a:ext>
            </a:extLst>
          </p:cNvPr>
          <p:cNvSpPr txBox="1"/>
          <p:nvPr/>
        </p:nvSpPr>
        <p:spPr>
          <a:xfrm>
            <a:off x="4954121" y="1962222"/>
            <a:ext cx="7200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(</a:t>
            </a:r>
            <a:r>
              <a:rPr lang="ko-KR" altLang="en-US" sz="1000" dirty="0"/>
              <a:t>단위</a:t>
            </a:r>
            <a:r>
              <a:rPr lang="en-US" altLang="ko-KR" sz="1000" dirty="0"/>
              <a:t>: </a:t>
            </a:r>
            <a:r>
              <a:rPr lang="ko-KR" altLang="en-US" sz="1000" dirty="0"/>
              <a:t>개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AD1E2D-CA8A-CD9B-5588-27D01D303130}"/>
              </a:ext>
            </a:extLst>
          </p:cNvPr>
          <p:cNvSpPr txBox="1"/>
          <p:nvPr/>
        </p:nvSpPr>
        <p:spPr>
          <a:xfrm>
            <a:off x="6956579" y="4805697"/>
            <a:ext cx="7200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(</a:t>
            </a:r>
            <a:r>
              <a:rPr lang="ko-KR" altLang="en-US" sz="1000" dirty="0"/>
              <a:t>단위</a:t>
            </a:r>
            <a:r>
              <a:rPr lang="en-US" altLang="ko-KR" sz="1000" dirty="0"/>
              <a:t>: </a:t>
            </a:r>
            <a:r>
              <a:rPr lang="ko-KR" altLang="en-US" sz="1000" dirty="0"/>
              <a:t>개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70850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스퀘어 ExtraBold"/>
        <a:ea typeface="나눔스퀘어 ExtraBold"/>
        <a:cs typeface=""/>
      </a:majorFont>
      <a:minorFont>
        <a:latin typeface="나눔스퀘어 Bold"/>
        <a:ea typeface="나눔스퀘어 Bold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8833</TotalTime>
  <Words>1839</Words>
  <Application>Microsoft Office PowerPoint</Application>
  <PresentationFormat>사용자 지정</PresentationFormat>
  <Paragraphs>571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나눔고딕</vt:lpstr>
      <vt:lpstr>나눔스퀘어</vt:lpstr>
      <vt:lpstr>나눔스퀘어 Bold</vt:lpstr>
      <vt:lpstr>나눔스퀘어 ExtraBold</vt:lpstr>
      <vt:lpstr>맑은 고딕</vt:lpstr>
      <vt:lpstr>Arial</vt:lpstr>
      <vt:lpstr>Cambria Math</vt:lpstr>
      <vt:lpstr>Webdings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박민재</dc:creator>
  <cp:lastModifiedBy>대근 허</cp:lastModifiedBy>
  <cp:revision>381</cp:revision>
  <dcterms:created xsi:type="dcterms:W3CDTF">2020-03-16T17:17:49Z</dcterms:created>
  <dcterms:modified xsi:type="dcterms:W3CDTF">2024-01-03T09:29:39Z</dcterms:modified>
</cp:coreProperties>
</file>

<file path=docProps/thumbnail.jpeg>
</file>